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6"/>
  </p:notesMasterIdLst>
  <p:sldIdLst>
    <p:sldId id="294" r:id="rId3"/>
    <p:sldId id="288" r:id="rId4"/>
    <p:sldId id="267" r:id="rId5"/>
    <p:sldId id="284" r:id="rId6"/>
    <p:sldId id="270" r:id="rId7"/>
    <p:sldId id="271" r:id="rId8"/>
    <p:sldId id="272" r:id="rId9"/>
    <p:sldId id="285" r:id="rId10"/>
    <p:sldId id="286" r:id="rId11"/>
    <p:sldId id="287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9900"/>
    <a:srgbClr val="FFFF00"/>
    <a:srgbClr val="FFCCFF"/>
    <a:srgbClr val="CC0066"/>
    <a:srgbClr val="0000CC"/>
    <a:srgbClr val="FF0000"/>
    <a:srgbClr val="99FF99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08" autoAdjust="0"/>
    <p:restoredTop sz="94660"/>
  </p:normalViewPr>
  <p:slideViewPr>
    <p:cSldViewPr>
      <p:cViewPr varScale="1">
        <p:scale>
          <a:sx n="38" d="100"/>
          <a:sy n="3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2EC9D0-7029-4357-B79B-EF8EF26AB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A2773-CBCF-4DEA-AA1D-8CAB44F4A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F39-6222-40A4-9BE8-DB6775E7D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69840-7668-4880-82A0-3970C53D4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8102-CA19-438C-87DE-DA6B4C3BA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C2F61-7C79-4435-AFB9-DCF4C62E8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5E05F-099E-4BC6-A40F-99802BB2D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8A900-0C06-469D-9771-ACD46385C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97194-C85A-4B9A-8C97-EFDCB3EAC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9E6BF-F147-4566-80B8-4D66C1F79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F3BF1-0F96-4E40-924E-362AD65A7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A0E15-6513-400B-BC30-1BB7E1590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1A857-964D-4B92-AEA9-27CDDEC4F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15BB5-2278-4ED3-8A3B-1DAAA57A5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4FC34-45D3-4638-8903-93B84A90D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B400C-E941-4477-A8C6-3A0107E5C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0C0C6-957E-4BB8-B8B9-BAB50B283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DE7A0-3951-4C57-A3A5-FDD748A49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861C-CC6A-4987-96F0-B1E0F7F7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C19ED-BA7A-4C6C-8886-AEDD66668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1F041-87B6-4F21-BE9E-2B7FFFF4F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F54E4-CC19-4FC6-B947-4AEBC8EC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A7F0F-AE18-4ECD-B6E7-5F95BAF25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A9887-06AD-4D46-95B9-1DE4C7360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EF6ADC9-3AF5-4FB9-99D5-BC6D05646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AF8D9C36-9EB7-4036-9AC7-47A1977BA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4100" name="Picture 4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5" name="WordArt 7"/>
          <p:cNvSpPr>
            <a:spLocks noChangeArrowheads="1" noChangeShapeType="1" noTextEdit="1"/>
          </p:cNvSpPr>
          <p:nvPr/>
        </p:nvSpPr>
        <p:spPr bwMode="auto">
          <a:xfrm>
            <a:off x="2895600" y="1600200"/>
            <a:ext cx="3352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3300"/>
                    </a:gs>
                    <a:gs pos="50000">
                      <a:srgbClr val="FF6600"/>
                    </a:gs>
                    <a:gs pos="100000">
                      <a:srgbClr val="CC33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 Toán  5</a:t>
            </a:r>
          </a:p>
        </p:txBody>
      </p:sp>
      <p:grpSp>
        <p:nvGrpSpPr>
          <p:cNvPr id="4102" name="Group 9"/>
          <p:cNvGrpSpPr>
            <a:grpSpLocks/>
          </p:cNvGrpSpPr>
          <p:nvPr/>
        </p:nvGrpSpPr>
        <p:grpSpPr bwMode="auto">
          <a:xfrm>
            <a:off x="0" y="3175"/>
            <a:ext cx="2032000" cy="6858000"/>
            <a:chOff x="0" y="2"/>
            <a:chExt cx="1280" cy="4320"/>
          </a:xfrm>
        </p:grpSpPr>
        <p:pic>
          <p:nvPicPr>
            <p:cNvPr id="4152" name="Picture 4" descr="POINSET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2"/>
              <a:ext cx="793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3" name="Picture 4" descr="POINSET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-2" y="3531"/>
              <a:ext cx="793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4" name="Picture 12" descr="flowerba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1152"/>
              <a:ext cx="192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5" name="Picture 13" descr="Hoa 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0" y="240"/>
              <a:ext cx="33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6" name="Picture 14" descr="sunflower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24" y="3800"/>
              <a:ext cx="6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7" name="Picture 15" descr="Hoa 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672"/>
              <a:ext cx="33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3" name="Group 16"/>
          <p:cNvGrpSpPr>
            <a:grpSpLocks/>
          </p:cNvGrpSpPr>
          <p:nvPr/>
        </p:nvGrpSpPr>
        <p:grpSpPr bwMode="auto">
          <a:xfrm>
            <a:off x="7239000" y="0"/>
            <a:ext cx="1905000" cy="6861175"/>
            <a:chOff x="4560" y="0"/>
            <a:chExt cx="1200" cy="4322"/>
          </a:xfrm>
        </p:grpSpPr>
        <p:pic>
          <p:nvPicPr>
            <p:cNvPr id="4146" name="Picture 4" descr="POINSET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4967" y="2"/>
              <a:ext cx="793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7" name="Picture 4" descr="POINSET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0800000">
              <a:off x="4967" y="3532"/>
              <a:ext cx="793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8" name="Picture 19" descr="flowerba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68" y="1152"/>
              <a:ext cx="192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9" name="Picture 20" descr="sunflower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560" y="3800"/>
              <a:ext cx="6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0" name="Picture 21" descr="Hoa 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44" y="96"/>
              <a:ext cx="33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1" name="Picture 22" descr="Hoa 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26" y="720"/>
              <a:ext cx="33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4" name="Picture 23" descr="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0"/>
            <a:ext cx="5302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24" descr="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08975" y="609600"/>
            <a:ext cx="5302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25" descr="1 (92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6400" y="5429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26" descr="1 (92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86200" y="5429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27" descr="1 (92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38400" y="5429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9" name="Group 2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952" cy="4320"/>
          </a:xfrm>
        </p:grpSpPr>
        <p:pic>
          <p:nvPicPr>
            <p:cNvPr id="4111" name="Picture 29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0" y="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30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0" y="3456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31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160" y="360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4" name="Picture 32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160" y="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5" name="Picture 33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00" y="360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34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48" y="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7" name="Picture 35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160" y="2016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8" name="Picture 36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0" y="1632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9" name="Picture 37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776" y="360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0" name="Picture 38" descr="92946cxn8xmvkw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776" y="0"/>
              <a:ext cx="6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1" name="Picture 39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224" y="3744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2" name="Picture 40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496" y="3792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3" name="Picture 41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20" y="3840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4" name="Picture 42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0" y="2688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5" name="Picture 43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0" y="960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6" name="Picture 44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800" y="1152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7" name="Picture 45" descr="timbay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992" y="2928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8" name="Picture 46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984" y="2064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9" name="Picture 47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024" y="2928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0" name="Picture 48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128" y="2976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1" name="Picture 49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560" y="2160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2" name="Picture 50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408" y="3168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3" name="Picture 51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680" y="1584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4" name="Picture 52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248" y="2352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5" name="Picture 53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248" y="3360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6" name="Picture 54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112" y="2736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7" name="Picture 55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784" y="1104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8" name="Picture 56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584" y="1008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9" name="Picture 57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880" y="624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0" name="Picture 58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080" y="1008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1" name="Picture 59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504" y="1440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2" name="Picture 60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704" y="672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3" name="Picture 61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496" y="1536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4" name="Picture 62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448" y="3360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5" name="Picture 63" descr="pinksparkle6df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64" y="3456"/>
              <a:ext cx="312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10" name="WordArt 64"/>
          <p:cNvSpPr>
            <a:spLocks noChangeArrowheads="1" noChangeShapeType="1" noTextEdit="1"/>
          </p:cNvSpPr>
          <p:nvPr/>
        </p:nvSpPr>
        <p:spPr bwMode="auto">
          <a:xfrm>
            <a:off x="1447800" y="3419475"/>
            <a:ext cx="6629400" cy="107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CỘNG HAI SỐ THẬP PHÂN</a:t>
            </a:r>
          </a:p>
        </p:txBody>
      </p:sp>
    </p:spTree>
  </p:cSld>
  <p:clrMapOvr>
    <a:masterClrMapping/>
  </p:clrMapOvr>
  <p:transition>
    <p:wheel spokes="8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921000" y="-304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5400">
                <a:solidFill>
                  <a:srgbClr val="0000CC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0000CC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0000CC"/>
                </a:solidFill>
                <a:latin typeface="Arial" pitchFamily="34" charset="0"/>
              </a:rPr>
              <a:t>I</a:t>
            </a:r>
            <a:r>
              <a:rPr lang="en-US" sz="5400">
                <a:solidFill>
                  <a:schemeClr val="tx2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3813" y="838200"/>
            <a:ext cx="93741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>
                <a:latin typeface="Arial" pitchFamily="34" charset="0"/>
              </a:rPr>
              <a:t>Đúng ghi chữ </a:t>
            </a: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>
                <a:latin typeface="Arial" pitchFamily="34" charset="0"/>
              </a:rPr>
              <a:t>, sai ghi chữ </a:t>
            </a:r>
            <a:r>
              <a:rPr lang="en-US" b="1">
                <a:latin typeface="Arial" pitchFamily="34" charset="0"/>
              </a:rPr>
              <a:t>S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133600" y="609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429000" y="3581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715000" y="3505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162800" y="35814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057400" y="3505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791200" y="609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505200" y="60960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7239000" y="60960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295400" y="1862138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a)   47,5</a:t>
            </a:r>
          </a:p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23,3</a:t>
            </a:r>
          </a:p>
          <a:p>
            <a:pPr eaLnBrk="0" hangingPunct="0"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295400" y="3733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70,8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5029200" y="1905000"/>
            <a:ext cx="2667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b)   31,2</a:t>
            </a:r>
          </a:p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5,41</a:t>
            </a:r>
          </a:p>
          <a:p>
            <a:pPr eaLnBrk="0" hangingPunct="0"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524000" y="6019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8,59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990600" y="44196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c)     4,39</a:t>
            </a:r>
          </a:p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  4,2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105400" y="3657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8,53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4800600" y="4419600"/>
            <a:ext cx="2438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d)     2,6</a:t>
            </a:r>
          </a:p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  0,05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5257800" y="6019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2,65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3505200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7315200" y="35814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>
                <a:latin typeface="Arial" pitchFamily="34" charset="0"/>
              </a:rPr>
              <a:t>S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7239000" y="60960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3505200" y="60960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752600" y="23622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</a:pPr>
            <a:r>
              <a:rPr kumimoji="1" lang="en-US">
                <a:latin typeface="Arial" pitchFamily="34" charset="0"/>
              </a:rPr>
              <a:t>+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5410200" y="25146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</a:pPr>
            <a:r>
              <a:rPr kumimoji="1" lang="en-US">
                <a:latin typeface="Arial" pitchFamily="34" charset="0"/>
              </a:rPr>
              <a:t>+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1752600" y="49530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</a:pPr>
            <a:r>
              <a:rPr kumimoji="1" lang="en-US">
                <a:latin typeface="Arial" pitchFamily="34" charset="0"/>
              </a:rPr>
              <a:t>+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419725" y="4957763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</a:pPr>
            <a:r>
              <a:rPr kumimoji="1" lang="en-US">
                <a:latin typeface="Arial" pitchFamily="34" charset="0"/>
              </a:rPr>
              <a:t>+</a:t>
            </a:r>
          </a:p>
        </p:txBody>
      </p:sp>
      <p:pic>
        <p:nvPicPr>
          <p:cNvPr id="13340" name="Picture 29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1" name="Picture 30" descr="sach lat"/>
          <p:cNvPicPr>
            <a:picLocks noChangeAspect="1" noChangeArrowheads="1" noCrop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053388" y="-38100"/>
            <a:ext cx="1090612" cy="876300"/>
          </a:xfrm>
          <a:noFill/>
        </p:spPr>
      </p:pic>
      <p:pic>
        <p:nvPicPr>
          <p:cNvPr id="13342" name="Picture 31" descr="POINS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8100" y="62103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3" name="Picture 32" descr="POINS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8572500" y="62865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0" grpId="0"/>
      <p:bldP spid="76821" grpId="0"/>
      <p:bldP spid="76822" grpId="0"/>
      <p:bldP spid="768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60</a:t>
            </a: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59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58</a:t>
            </a: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57</a:t>
            </a: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56</a:t>
            </a: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55</a:t>
            </a: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54</a:t>
            </a:r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53</a:t>
            </a:r>
          </a:p>
        </p:txBody>
      </p:sp>
      <p:sp>
        <p:nvSpPr>
          <p:cNvPr id="79882" name="AutoShape 10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52</a:t>
            </a: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79884" name="AutoShape 12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50</a:t>
            </a:r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49</a:t>
            </a:r>
          </a:p>
        </p:txBody>
      </p:sp>
      <p:sp>
        <p:nvSpPr>
          <p:cNvPr id="79886" name="AutoShape 14"/>
          <p:cNvSpPr>
            <a:spLocks noChangeArrowheads="1"/>
          </p:cNvSpPr>
          <p:nvPr/>
        </p:nvSpPr>
        <p:spPr bwMode="auto">
          <a:xfrm>
            <a:off x="66294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48</a:t>
            </a:r>
          </a:p>
        </p:txBody>
      </p:sp>
      <p:sp>
        <p:nvSpPr>
          <p:cNvPr id="79887" name="AutoShape 15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47</a:t>
            </a:r>
          </a:p>
        </p:txBody>
      </p:sp>
      <p:sp>
        <p:nvSpPr>
          <p:cNvPr id="79888" name="AutoShape 16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46</a:t>
            </a:r>
          </a:p>
        </p:txBody>
      </p:sp>
      <p:sp>
        <p:nvSpPr>
          <p:cNvPr id="79889" name="AutoShape 17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45</a:t>
            </a:r>
          </a:p>
        </p:txBody>
      </p:sp>
      <p:sp>
        <p:nvSpPr>
          <p:cNvPr id="79890" name="AutoShape 18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44</a:t>
            </a:r>
          </a:p>
        </p:txBody>
      </p:sp>
      <p:sp>
        <p:nvSpPr>
          <p:cNvPr id="79891" name="AutoShape 19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43</a:t>
            </a:r>
          </a:p>
        </p:txBody>
      </p:sp>
      <p:sp>
        <p:nvSpPr>
          <p:cNvPr id="79892" name="AutoShape 20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42</a:t>
            </a:r>
          </a:p>
        </p:txBody>
      </p:sp>
      <p:sp>
        <p:nvSpPr>
          <p:cNvPr id="79893" name="AutoShape 21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79894" name="AutoShape 22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79895" name="AutoShape 23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39</a:t>
            </a:r>
          </a:p>
        </p:txBody>
      </p:sp>
      <p:sp>
        <p:nvSpPr>
          <p:cNvPr id="79896" name="AutoShape 24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38</a:t>
            </a:r>
          </a:p>
        </p:txBody>
      </p:sp>
      <p:sp>
        <p:nvSpPr>
          <p:cNvPr id="79897" name="AutoShape 25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37</a:t>
            </a:r>
          </a:p>
        </p:txBody>
      </p:sp>
      <p:sp>
        <p:nvSpPr>
          <p:cNvPr id="79898" name="AutoShape 26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36</a:t>
            </a:r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79900" name="AutoShape 28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34</a:t>
            </a:r>
          </a:p>
        </p:txBody>
      </p:sp>
      <p:sp>
        <p:nvSpPr>
          <p:cNvPr id="79901" name="AutoShape 29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79902" name="AutoShape 30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32</a:t>
            </a:r>
          </a:p>
        </p:txBody>
      </p:sp>
      <p:sp>
        <p:nvSpPr>
          <p:cNvPr id="79903" name="AutoShape 31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31</a:t>
            </a:r>
          </a:p>
        </p:txBody>
      </p:sp>
      <p:sp>
        <p:nvSpPr>
          <p:cNvPr id="79904" name="AutoShape 32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79905" name="AutoShape 33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29</a:t>
            </a:r>
          </a:p>
        </p:txBody>
      </p:sp>
      <p:sp>
        <p:nvSpPr>
          <p:cNvPr id="79906" name="AutoShape 34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28</a:t>
            </a:r>
          </a:p>
        </p:txBody>
      </p:sp>
      <p:sp>
        <p:nvSpPr>
          <p:cNvPr id="79907" name="AutoShape 35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79908" name="AutoShape 36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26</a:t>
            </a:r>
          </a:p>
        </p:txBody>
      </p:sp>
      <p:sp>
        <p:nvSpPr>
          <p:cNvPr id="79909" name="AutoShape 37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25</a:t>
            </a:r>
          </a:p>
        </p:txBody>
      </p:sp>
      <p:sp>
        <p:nvSpPr>
          <p:cNvPr id="79910" name="AutoShape 38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79911" name="AutoShape 39"/>
          <p:cNvSpPr>
            <a:spLocks noChangeArrowheads="1"/>
          </p:cNvSpPr>
          <p:nvPr/>
        </p:nvSpPr>
        <p:spPr bwMode="auto">
          <a:xfrm>
            <a:off x="66294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79912" name="AutoShape 40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79913" name="AutoShape 41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21</a:t>
            </a:r>
          </a:p>
        </p:txBody>
      </p:sp>
      <p:sp>
        <p:nvSpPr>
          <p:cNvPr id="79914" name="AutoShape 42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79915" name="AutoShape 43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79916" name="AutoShape 44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79917" name="AutoShape 45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79918" name="AutoShape 46"/>
          <p:cNvSpPr>
            <a:spLocks noChangeArrowheads="1"/>
          </p:cNvSpPr>
          <p:nvPr/>
        </p:nvSpPr>
        <p:spPr bwMode="auto">
          <a:xfrm>
            <a:off x="64008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79919" name="AutoShape 47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79920" name="AutoShape 48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14</a:t>
            </a:r>
          </a:p>
        </p:txBody>
      </p:sp>
      <p:sp>
        <p:nvSpPr>
          <p:cNvPr id="79921" name="AutoShape 49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79922" name="AutoShape 50"/>
          <p:cNvSpPr>
            <a:spLocks noChangeArrowheads="1"/>
          </p:cNvSpPr>
          <p:nvPr/>
        </p:nvSpPr>
        <p:spPr bwMode="auto">
          <a:xfrm>
            <a:off x="63246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79923" name="AutoShape 51"/>
          <p:cNvSpPr>
            <a:spLocks noChangeArrowheads="1"/>
          </p:cNvSpPr>
          <p:nvPr/>
        </p:nvSpPr>
        <p:spPr bwMode="auto">
          <a:xfrm>
            <a:off x="64770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79924" name="AutoShape 52"/>
          <p:cNvSpPr>
            <a:spLocks noChangeArrowheads="1"/>
          </p:cNvSpPr>
          <p:nvPr/>
        </p:nvSpPr>
        <p:spPr bwMode="auto">
          <a:xfrm>
            <a:off x="6477000" y="47244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79925" name="AutoShape 53"/>
          <p:cNvSpPr>
            <a:spLocks noChangeArrowheads="1"/>
          </p:cNvSpPr>
          <p:nvPr/>
        </p:nvSpPr>
        <p:spPr bwMode="auto">
          <a:xfrm>
            <a:off x="6553200" y="48006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09</a:t>
            </a:r>
          </a:p>
        </p:txBody>
      </p:sp>
      <p:sp>
        <p:nvSpPr>
          <p:cNvPr id="79926" name="AutoShape 54"/>
          <p:cNvSpPr>
            <a:spLocks noChangeArrowheads="1"/>
          </p:cNvSpPr>
          <p:nvPr/>
        </p:nvSpPr>
        <p:spPr bwMode="auto">
          <a:xfrm>
            <a:off x="6553200" y="47244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08</a:t>
            </a:r>
          </a:p>
        </p:txBody>
      </p:sp>
      <p:sp>
        <p:nvSpPr>
          <p:cNvPr id="79927" name="AutoShape 55"/>
          <p:cNvSpPr>
            <a:spLocks noChangeArrowheads="1"/>
          </p:cNvSpPr>
          <p:nvPr/>
        </p:nvSpPr>
        <p:spPr bwMode="auto">
          <a:xfrm>
            <a:off x="6553200" y="46482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07</a:t>
            </a:r>
          </a:p>
        </p:txBody>
      </p:sp>
      <p:sp>
        <p:nvSpPr>
          <p:cNvPr id="79928" name="AutoShape 56"/>
          <p:cNvSpPr>
            <a:spLocks noChangeArrowheads="1"/>
          </p:cNvSpPr>
          <p:nvPr/>
        </p:nvSpPr>
        <p:spPr bwMode="auto">
          <a:xfrm>
            <a:off x="6477000" y="46482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06</a:t>
            </a:r>
          </a:p>
        </p:txBody>
      </p:sp>
      <p:sp>
        <p:nvSpPr>
          <p:cNvPr id="79929" name="AutoShape 57"/>
          <p:cNvSpPr>
            <a:spLocks noChangeArrowheads="1"/>
          </p:cNvSpPr>
          <p:nvPr/>
        </p:nvSpPr>
        <p:spPr bwMode="auto">
          <a:xfrm>
            <a:off x="6477000" y="46482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05</a:t>
            </a:r>
          </a:p>
        </p:txBody>
      </p:sp>
      <p:sp>
        <p:nvSpPr>
          <p:cNvPr id="79930" name="AutoShape 58"/>
          <p:cNvSpPr>
            <a:spLocks noChangeArrowheads="1"/>
          </p:cNvSpPr>
          <p:nvPr/>
        </p:nvSpPr>
        <p:spPr bwMode="auto">
          <a:xfrm>
            <a:off x="6553200" y="46482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04</a:t>
            </a:r>
          </a:p>
        </p:txBody>
      </p:sp>
      <p:sp>
        <p:nvSpPr>
          <p:cNvPr id="79931" name="AutoShape 59"/>
          <p:cNvSpPr>
            <a:spLocks noChangeArrowheads="1"/>
          </p:cNvSpPr>
          <p:nvPr/>
        </p:nvSpPr>
        <p:spPr bwMode="auto">
          <a:xfrm>
            <a:off x="6400800" y="46482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03</a:t>
            </a:r>
          </a:p>
        </p:txBody>
      </p:sp>
      <p:sp>
        <p:nvSpPr>
          <p:cNvPr id="79932" name="AutoShape 60"/>
          <p:cNvSpPr>
            <a:spLocks noChangeArrowheads="1"/>
          </p:cNvSpPr>
          <p:nvPr/>
        </p:nvSpPr>
        <p:spPr bwMode="auto">
          <a:xfrm>
            <a:off x="6400800" y="4724400"/>
            <a:ext cx="2286000" cy="20574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>
                <a:solidFill>
                  <a:srgbClr val="FF0000"/>
                </a:solidFill>
                <a:latin typeface="Arial" pitchFamily="34" charset="0"/>
              </a:rPr>
              <a:t>01</a:t>
            </a:r>
          </a:p>
        </p:txBody>
      </p:sp>
      <p:sp>
        <p:nvSpPr>
          <p:cNvPr id="79933" name="AutoShape 61"/>
          <p:cNvSpPr>
            <a:spLocks noChangeArrowheads="1"/>
          </p:cNvSpPr>
          <p:nvPr/>
        </p:nvSpPr>
        <p:spPr bwMode="auto">
          <a:xfrm>
            <a:off x="6172200" y="4648200"/>
            <a:ext cx="2743200" cy="2209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Arial" pitchFamily="34" charset="0"/>
              </a:rPr>
              <a:t>HẾT GIỜ</a:t>
            </a:r>
          </a:p>
        </p:txBody>
      </p:sp>
      <p:pic>
        <p:nvPicPr>
          <p:cNvPr id="14398" name="Picture 62" descr="CS00073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323850" y="323850"/>
            <a:ext cx="259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935" name="AutoShape 63"/>
          <p:cNvSpPr>
            <a:spLocks noChangeArrowheads="1"/>
          </p:cNvSpPr>
          <p:nvPr/>
        </p:nvSpPr>
        <p:spPr bwMode="auto">
          <a:xfrm>
            <a:off x="0" y="0"/>
            <a:ext cx="3381375" cy="1881188"/>
          </a:xfrm>
          <a:prstGeom prst="irregularSeal2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Trò chơi</a:t>
            </a:r>
          </a:p>
        </p:txBody>
      </p:sp>
      <p:sp>
        <p:nvSpPr>
          <p:cNvPr id="79936" name="WordArt 64"/>
          <p:cNvSpPr>
            <a:spLocks noChangeArrowheads="1" noChangeShapeType="1" noTextEdit="1"/>
          </p:cNvSpPr>
          <p:nvPr/>
        </p:nvSpPr>
        <p:spPr bwMode="auto">
          <a:xfrm>
            <a:off x="3454400" y="-155575"/>
            <a:ext cx="4305300" cy="1854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 cửa bí mật</a:t>
            </a:r>
          </a:p>
        </p:txBody>
      </p:sp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1143000" y="5334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79938" name="AutoShape 66"/>
          <p:cNvSpPr>
            <a:spLocks noChangeArrowheads="1"/>
          </p:cNvSpPr>
          <p:nvPr/>
        </p:nvSpPr>
        <p:spPr bwMode="auto">
          <a:xfrm>
            <a:off x="7391400" y="1828800"/>
            <a:ext cx="1752600" cy="1600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 Ô CỬA </a:t>
            </a:r>
          </a:p>
          <a:p>
            <a:pPr algn="ctr">
              <a:defRPr/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BÍ MẬT</a:t>
            </a:r>
          </a:p>
        </p:txBody>
      </p:sp>
      <p:sp>
        <p:nvSpPr>
          <p:cNvPr id="79939" name="AutoShape 67"/>
          <p:cNvSpPr>
            <a:spLocks noChangeArrowheads="1"/>
          </p:cNvSpPr>
          <p:nvPr/>
        </p:nvSpPr>
        <p:spPr bwMode="auto">
          <a:xfrm>
            <a:off x="4025900" y="1879600"/>
            <a:ext cx="1981200" cy="12954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CỬA SỐ 3</a:t>
            </a:r>
          </a:p>
        </p:txBody>
      </p:sp>
      <p:sp>
        <p:nvSpPr>
          <p:cNvPr id="79940" name="AutoShape 68"/>
          <p:cNvSpPr>
            <a:spLocks noChangeArrowheads="1"/>
          </p:cNvSpPr>
          <p:nvPr/>
        </p:nvSpPr>
        <p:spPr bwMode="auto">
          <a:xfrm>
            <a:off x="2971800" y="4876800"/>
            <a:ext cx="1981200" cy="10668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CỬA SỐ 2</a:t>
            </a:r>
          </a:p>
        </p:txBody>
      </p:sp>
      <p:sp>
        <p:nvSpPr>
          <p:cNvPr id="79941" name="AutoShape 69"/>
          <p:cNvSpPr>
            <a:spLocks noChangeArrowheads="1"/>
          </p:cNvSpPr>
          <p:nvPr/>
        </p:nvSpPr>
        <p:spPr bwMode="auto">
          <a:xfrm>
            <a:off x="1590675" y="1905000"/>
            <a:ext cx="1990725" cy="139065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CỬA SỐ 1</a:t>
            </a:r>
            <a:endParaRPr lang="en-US" sz="2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9942" name="Text Box 70"/>
          <p:cNvSpPr txBox="1">
            <a:spLocks noChangeArrowheads="1"/>
          </p:cNvSpPr>
          <p:nvPr/>
        </p:nvSpPr>
        <p:spPr bwMode="auto">
          <a:xfrm>
            <a:off x="5930900" y="2133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+ 3,8</a:t>
            </a:r>
          </a:p>
        </p:txBody>
      </p:sp>
      <p:sp>
        <p:nvSpPr>
          <p:cNvPr id="79943" name="Line 71"/>
          <p:cNvSpPr>
            <a:spLocks noChangeShapeType="1"/>
          </p:cNvSpPr>
          <p:nvPr/>
        </p:nvSpPr>
        <p:spPr bwMode="auto">
          <a:xfrm>
            <a:off x="6005513" y="2590800"/>
            <a:ext cx="122237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44" name="Line 72"/>
          <p:cNvSpPr>
            <a:spLocks noChangeShapeType="1"/>
          </p:cNvSpPr>
          <p:nvPr/>
        </p:nvSpPr>
        <p:spPr bwMode="auto">
          <a:xfrm rot="18852087" flipH="1">
            <a:off x="3757613" y="3667125"/>
            <a:ext cx="18288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45" name="Text Box 73"/>
          <p:cNvSpPr txBox="1">
            <a:spLocks noChangeArrowheads="1"/>
          </p:cNvSpPr>
          <p:nvPr/>
        </p:nvSpPr>
        <p:spPr bwMode="auto">
          <a:xfrm>
            <a:off x="4724400" y="3886200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+ 2,2</a:t>
            </a:r>
          </a:p>
        </p:txBody>
      </p:sp>
      <p:sp>
        <p:nvSpPr>
          <p:cNvPr id="79946" name="Line 74"/>
          <p:cNvSpPr>
            <a:spLocks noChangeShapeType="1"/>
          </p:cNvSpPr>
          <p:nvPr/>
        </p:nvSpPr>
        <p:spPr bwMode="auto">
          <a:xfrm>
            <a:off x="2590800" y="3206750"/>
            <a:ext cx="838200" cy="1719263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47" name="Text Box 75"/>
          <p:cNvSpPr txBox="1">
            <a:spLocks noChangeArrowheads="1"/>
          </p:cNvSpPr>
          <p:nvPr/>
        </p:nvSpPr>
        <p:spPr bwMode="auto">
          <a:xfrm>
            <a:off x="1752600" y="373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+ 10,5</a:t>
            </a:r>
          </a:p>
        </p:txBody>
      </p:sp>
      <p:sp>
        <p:nvSpPr>
          <p:cNvPr id="79948" name="Line 76"/>
          <p:cNvSpPr>
            <a:spLocks noChangeShapeType="1"/>
          </p:cNvSpPr>
          <p:nvPr/>
        </p:nvSpPr>
        <p:spPr bwMode="auto">
          <a:xfrm flipV="1">
            <a:off x="609600" y="2743200"/>
            <a:ext cx="990600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49" name="Text Box 77"/>
          <p:cNvSpPr txBox="1">
            <a:spLocks noChangeArrowheads="1"/>
          </p:cNvSpPr>
          <p:nvPr/>
        </p:nvSpPr>
        <p:spPr bwMode="auto">
          <a:xfrm>
            <a:off x="533400" y="224313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+ 1,9</a:t>
            </a:r>
          </a:p>
        </p:txBody>
      </p:sp>
      <p:sp>
        <p:nvSpPr>
          <p:cNvPr id="79950" name="Text Box 78"/>
          <p:cNvSpPr txBox="1">
            <a:spLocks noChangeArrowheads="1"/>
          </p:cNvSpPr>
          <p:nvPr/>
        </p:nvSpPr>
        <p:spPr bwMode="auto">
          <a:xfrm>
            <a:off x="-71438" y="2514600"/>
            <a:ext cx="72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1,1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3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79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9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9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79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79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79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20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20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8" dur="20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1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1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1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10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10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10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1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1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1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10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10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1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10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10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10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10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1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10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10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10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1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1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5" dur="1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9" dur="10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10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2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10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1" dur="10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2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10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2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10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2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3" dur="10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2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1000"/>
                                        <p:tgtEl>
                                          <p:spTgt spid="799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2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1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2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1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2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1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2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1000"/>
                                        <p:tgtEl>
                                          <p:spTgt spid="79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2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7" dur="10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2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10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10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2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1000"/>
                                        <p:tgtEl>
                                          <p:spTgt spid="799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2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3" dur="1000"/>
                                        <p:tgtEl>
                                          <p:spTgt spid="799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2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1000"/>
                                        <p:tgtEl>
                                          <p:spTgt spid="799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2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1" dur="1000"/>
                                        <p:tgtEl>
                                          <p:spTgt spid="799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3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5" dur="1000"/>
                                        <p:tgtEl>
                                          <p:spTgt spid="799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3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9" dur="1000"/>
                                        <p:tgtEl>
                                          <p:spTgt spid="799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3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3" dur="1000"/>
                                        <p:tgtEl>
                                          <p:spTgt spid="799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3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7" dur="1000"/>
                                        <p:tgtEl>
                                          <p:spTgt spid="799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3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1" dur="1000"/>
                                        <p:tgtEl>
                                          <p:spTgt spid="799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3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1000"/>
                                        <p:tgtEl>
                                          <p:spTgt spid="799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3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9" dur="1000"/>
                                        <p:tgtEl>
                                          <p:spTgt spid="799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3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3" dur="1000"/>
                                        <p:tgtEl>
                                          <p:spTgt spid="799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3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7" dur="1000"/>
                                        <p:tgtEl>
                                          <p:spTgt spid="799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3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1" dur="1000"/>
                                        <p:tgtEl>
                                          <p:spTgt spid="799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ad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nimBg="1"/>
      <p:bldP spid="79876" grpId="0" animBg="1"/>
      <p:bldP spid="79877" grpId="0" animBg="1"/>
      <p:bldP spid="79878" grpId="0" animBg="1"/>
      <p:bldP spid="79879" grpId="0" animBg="1"/>
      <p:bldP spid="79880" grpId="0" animBg="1"/>
      <p:bldP spid="79881" grpId="0" animBg="1"/>
      <p:bldP spid="79882" grpId="0" animBg="1"/>
      <p:bldP spid="79883" grpId="0" animBg="1"/>
      <p:bldP spid="79884" grpId="0" animBg="1"/>
      <p:bldP spid="79885" grpId="0" animBg="1"/>
      <p:bldP spid="79886" grpId="0" animBg="1"/>
      <p:bldP spid="79887" grpId="0" animBg="1"/>
      <p:bldP spid="79888" grpId="0" animBg="1"/>
      <p:bldP spid="79889" grpId="0" animBg="1"/>
      <p:bldP spid="79890" grpId="0" animBg="1"/>
      <p:bldP spid="79891" grpId="0" animBg="1"/>
      <p:bldP spid="79892" grpId="0" animBg="1"/>
      <p:bldP spid="79893" grpId="0" animBg="1"/>
      <p:bldP spid="79894" grpId="0" animBg="1"/>
      <p:bldP spid="79895" grpId="0" animBg="1"/>
      <p:bldP spid="79896" grpId="0" animBg="1"/>
      <p:bldP spid="79897" grpId="0" animBg="1"/>
      <p:bldP spid="79898" grpId="0" animBg="1"/>
      <p:bldP spid="79899" grpId="0" animBg="1"/>
      <p:bldP spid="79900" grpId="0" animBg="1"/>
      <p:bldP spid="79901" grpId="0" animBg="1"/>
      <p:bldP spid="79902" grpId="0" animBg="1"/>
      <p:bldP spid="79903" grpId="0" animBg="1"/>
      <p:bldP spid="79904" grpId="0" animBg="1"/>
      <p:bldP spid="79905" grpId="0" animBg="1"/>
      <p:bldP spid="79906" grpId="0" animBg="1"/>
      <p:bldP spid="79907" grpId="0" animBg="1"/>
      <p:bldP spid="79908" grpId="0" animBg="1"/>
      <p:bldP spid="79909" grpId="0" animBg="1"/>
      <p:bldP spid="79910" grpId="0" animBg="1"/>
      <p:bldP spid="79911" grpId="0" animBg="1"/>
      <p:bldP spid="79912" grpId="0" animBg="1"/>
      <p:bldP spid="79913" grpId="0" animBg="1"/>
      <p:bldP spid="79914" grpId="0" animBg="1"/>
      <p:bldP spid="79915" grpId="0" animBg="1"/>
      <p:bldP spid="79916" grpId="0" animBg="1"/>
      <p:bldP spid="79917" grpId="0" animBg="1"/>
      <p:bldP spid="79918" grpId="0" animBg="1"/>
      <p:bldP spid="79919" grpId="0" animBg="1"/>
      <p:bldP spid="79920" grpId="0" animBg="1"/>
      <p:bldP spid="79921" grpId="0" animBg="1"/>
      <p:bldP spid="79922" grpId="0" animBg="1"/>
      <p:bldP spid="79923" grpId="0" animBg="1"/>
      <p:bldP spid="79924" grpId="0" animBg="1"/>
      <p:bldP spid="79925" grpId="0" animBg="1"/>
      <p:bldP spid="79926" grpId="0" animBg="1"/>
      <p:bldP spid="79927" grpId="0" animBg="1"/>
      <p:bldP spid="79928" grpId="0" animBg="1"/>
      <p:bldP spid="79929" grpId="0" animBg="1"/>
      <p:bldP spid="79930" grpId="0" animBg="1"/>
      <p:bldP spid="79931" grpId="0" animBg="1"/>
      <p:bldP spid="79932" grpId="0" animBg="1"/>
      <p:bldP spid="79933" grpId="0" animBg="1"/>
      <p:bldP spid="79935" grpId="0" animBg="1"/>
      <p:bldP spid="79935" grpId="1" animBg="1"/>
      <p:bldP spid="79936" grpId="0" animBg="1"/>
      <p:bldP spid="79938" grpId="0" animBg="1"/>
      <p:bldP spid="79938" grpId="1" animBg="1"/>
      <p:bldP spid="79938" grpId="2" animBg="1"/>
      <p:bldP spid="79938" grpId="3" animBg="1"/>
      <p:bldP spid="79939" grpId="0" animBg="1"/>
      <p:bldP spid="79939" grpId="1" animBg="1"/>
      <p:bldP spid="79939" grpId="2" animBg="1"/>
      <p:bldP spid="79939" grpId="3" animBg="1"/>
      <p:bldP spid="79940" grpId="0" animBg="1"/>
      <p:bldP spid="79940" grpId="1" animBg="1"/>
      <p:bldP spid="79940" grpId="2" animBg="1"/>
      <p:bldP spid="79940" grpId="3" animBg="1"/>
      <p:bldP spid="79941" grpId="0" animBg="1"/>
      <p:bldP spid="79941" grpId="1" animBg="1"/>
      <p:bldP spid="79941" grpId="2" animBg="1"/>
      <p:bldP spid="79941" grpId="3" animBg="1"/>
      <p:bldP spid="79942" grpId="0"/>
      <p:bldP spid="79943" grpId="0" animBg="1"/>
      <p:bldP spid="79944" grpId="0" animBg="1"/>
      <p:bldP spid="79945" grpId="0"/>
      <p:bldP spid="79946" grpId="0" animBg="1"/>
      <p:bldP spid="79947" grpId="0"/>
      <p:bldP spid="79948" grpId="0" animBg="1"/>
      <p:bldP spid="79949" grpId="0"/>
      <p:bldP spid="799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0"/>
            <a:ext cx="3381375" cy="1881188"/>
          </a:xfrm>
          <a:prstGeom prst="irregularSeal2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Trò chơi</a:t>
            </a:r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3695700" y="-101600"/>
            <a:ext cx="4305300" cy="1854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6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 cửa bí mật</a:t>
            </a: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 rot="18852087" flipH="1">
            <a:off x="3789363" y="3597275"/>
            <a:ext cx="1600200" cy="4349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-71438" y="2514600"/>
            <a:ext cx="728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1,1</a:t>
            </a:r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V="1">
            <a:off x="604838" y="2743200"/>
            <a:ext cx="990600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+ 1,9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905000" y="38100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+ 10,5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4829175" y="3914775"/>
            <a:ext cx="184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pitchFamily="34" charset="0"/>
              </a:rPr>
              <a:t>+ 2,2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+ 3,8</a:t>
            </a:r>
          </a:p>
        </p:txBody>
      </p:sp>
      <p:pic>
        <p:nvPicPr>
          <p:cNvPr id="15371" name="Picture 11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2762250" y="171450"/>
            <a:ext cx="259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-7162800" y="5638800"/>
            <a:ext cx="6934200" cy="2590800"/>
            <a:chOff x="1008" y="3456"/>
            <a:chExt cx="4169" cy="2028"/>
          </a:xfrm>
        </p:grpSpPr>
        <p:pic>
          <p:nvPicPr>
            <p:cNvPr id="15384" name="Picture 13" descr="BIRDFL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8" y="4800"/>
              <a:ext cx="1475" cy="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5" name="AutoShape 14"/>
            <p:cNvSpPr>
              <a:spLocks noChangeArrowheads="1"/>
            </p:cNvSpPr>
            <p:nvPr/>
          </p:nvSpPr>
          <p:spPr bwMode="auto">
            <a:xfrm rot="10800000">
              <a:off x="2592" y="3456"/>
              <a:ext cx="2585" cy="1386"/>
            </a:xfrm>
            <a:prstGeom prst="cloudCallout">
              <a:avLst>
                <a:gd name="adj1" fmla="val 78778"/>
                <a:gd name="adj2" fmla="val -67389"/>
              </a:avLst>
            </a:prstGeom>
            <a:gradFill rotWithShape="1">
              <a:gsLst>
                <a:gs pos="0">
                  <a:srgbClr val="FF33CC"/>
                </a:gs>
                <a:gs pos="100000">
                  <a:srgbClr val="691554"/>
                </a:gs>
              </a:gsLst>
              <a:lin ang="5400000" scaled="1"/>
            </a:gra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r>
                <a:rPr lang="en-US" sz="2400">
                  <a:solidFill>
                    <a:srgbClr val="FFFF00"/>
                  </a:solidFill>
                  <a:latin typeface="Arial" pitchFamily="34" charset="0"/>
                </a:rPr>
                <a:t>Chúc mừng các bạn </a:t>
              </a:r>
              <a:r>
                <a:rPr lang="vi-VN" sz="2400">
                  <a:solidFill>
                    <a:srgbClr val="FFFF00"/>
                  </a:solidFill>
                  <a:latin typeface="Arial" pitchFamily="34" charset="0"/>
                </a:rPr>
                <a:t>đ</a:t>
              </a:r>
              <a:r>
                <a:rPr lang="en-US" sz="2400">
                  <a:solidFill>
                    <a:srgbClr val="FFFF00"/>
                  </a:solidFill>
                  <a:latin typeface="Arial" pitchFamily="34" charset="0"/>
                </a:rPr>
                <a:t>ã </a:t>
              </a:r>
              <a:r>
                <a:rPr lang="vi-VN" sz="2400">
                  <a:solidFill>
                    <a:srgbClr val="FFFF00"/>
                  </a:solidFill>
                  <a:latin typeface="Arial" pitchFamily="34" charset="0"/>
                </a:rPr>
                <a:t>đ</a:t>
              </a:r>
              <a:r>
                <a:rPr lang="en-US" sz="2400">
                  <a:solidFill>
                    <a:srgbClr val="FFFF00"/>
                  </a:solidFill>
                  <a:latin typeface="Arial" pitchFamily="34" charset="0"/>
                </a:rPr>
                <a:t>ến </a:t>
              </a:r>
              <a:r>
                <a:rPr lang="vi-VN" sz="2400">
                  <a:solidFill>
                    <a:srgbClr val="FFFF00"/>
                  </a:solidFill>
                  <a:latin typeface="Arial" pitchFamily="34" charset="0"/>
                </a:rPr>
                <a:t>đư</a:t>
              </a:r>
              <a:r>
                <a:rPr lang="en-US" sz="2400">
                  <a:solidFill>
                    <a:srgbClr val="FFFF00"/>
                  </a:solidFill>
                  <a:latin typeface="Arial" pitchFamily="34" charset="0"/>
                </a:rPr>
                <a:t>ợc ô cửa bí mật        !</a:t>
              </a:r>
            </a:p>
          </p:txBody>
        </p:sp>
      </p:grp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438400" y="3200400"/>
            <a:ext cx="990600" cy="152400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12" name="AutoShape 16"/>
          <p:cNvSpPr>
            <a:spLocks noChangeArrowheads="1"/>
          </p:cNvSpPr>
          <p:nvPr/>
        </p:nvSpPr>
        <p:spPr bwMode="auto">
          <a:xfrm>
            <a:off x="1524000" y="2286000"/>
            <a:ext cx="1295400" cy="9906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80913" name="AutoShape 17"/>
          <p:cNvSpPr>
            <a:spLocks noChangeArrowheads="1"/>
          </p:cNvSpPr>
          <p:nvPr/>
        </p:nvSpPr>
        <p:spPr bwMode="auto">
          <a:xfrm>
            <a:off x="3262313" y="4503738"/>
            <a:ext cx="1282700" cy="12192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13,5</a:t>
            </a:r>
          </a:p>
        </p:txBody>
      </p:sp>
      <p:sp>
        <p:nvSpPr>
          <p:cNvPr id="80914" name="AutoShape 18"/>
          <p:cNvSpPr>
            <a:spLocks noChangeArrowheads="1"/>
          </p:cNvSpPr>
          <p:nvPr/>
        </p:nvSpPr>
        <p:spPr bwMode="auto">
          <a:xfrm>
            <a:off x="4648200" y="2057400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15,7</a:t>
            </a:r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5981700" y="2590800"/>
            <a:ext cx="12954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1295400" y="330517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  <a:latin typeface="Arial" pitchFamily="34" charset="0"/>
              </a:rPr>
              <a:t>CỬA SỐ 1</a:t>
            </a:r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3217863" y="56896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pitchFamily="34" charset="0"/>
              </a:rPr>
              <a:t>CỬA SỐ 2</a:t>
            </a:r>
          </a:p>
        </p:txBody>
      </p:sp>
      <p:sp>
        <p:nvSpPr>
          <p:cNvPr id="15380" name="Text Box 22"/>
          <p:cNvSpPr txBox="1">
            <a:spLocks noChangeArrowheads="1"/>
          </p:cNvSpPr>
          <p:nvPr/>
        </p:nvSpPr>
        <p:spPr bwMode="auto">
          <a:xfrm>
            <a:off x="1143000" y="5943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 b="1">
              <a:latin typeface="Arial" pitchFamily="34" charset="0"/>
            </a:endParaRP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5175250" y="3082925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pitchFamily="34" charset="0"/>
              </a:rPr>
              <a:t>CỬA SỐ 3</a:t>
            </a:r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7162800" y="334010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  <a:latin typeface="Arial" pitchFamily="34" charset="0"/>
              </a:rPr>
              <a:t>Ô CỬA BÍ MẬT</a:t>
            </a:r>
          </a:p>
        </p:txBody>
      </p:sp>
      <p:sp>
        <p:nvSpPr>
          <p:cNvPr id="80921" name="AutoShape 25"/>
          <p:cNvSpPr>
            <a:spLocks noChangeArrowheads="1"/>
          </p:cNvSpPr>
          <p:nvPr/>
        </p:nvSpPr>
        <p:spPr bwMode="auto">
          <a:xfrm>
            <a:off x="7313613" y="1808163"/>
            <a:ext cx="1752600" cy="1600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19,5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809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5 0.07374 C 0.43021 -0.21775 0.59791 -0.50948 0.72916 -0.55432 C 0.86041 -0.59917 0.99635 -0.25427 1.04982 -0.19487 " pathEditMode="relative" rAng="0" ptsTypes="aaA">
                                      <p:cBhvr>
                                        <p:cTn id="8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80901" grpId="0"/>
      <p:bldP spid="80902" grpId="0" animBg="1"/>
      <p:bldP spid="80903" grpId="0"/>
      <p:bldP spid="80904" grpId="0"/>
      <p:bldP spid="80905" grpId="0"/>
      <p:bldP spid="80906" grpId="0"/>
      <p:bldP spid="80911" grpId="0" animBg="1"/>
      <p:bldP spid="80912" grpId="0" animBg="1"/>
      <p:bldP spid="80912" grpId="1" animBg="1"/>
      <p:bldP spid="80913" grpId="0" animBg="1"/>
      <p:bldP spid="80913" grpId="1" animBg="1"/>
      <p:bldP spid="80914" grpId="0" animBg="1"/>
      <p:bldP spid="80914" grpId="1" animBg="1"/>
      <p:bldP spid="80915" grpId="0" animBg="1"/>
      <p:bldP spid="80916" grpId="0"/>
      <p:bldP spid="80917" grpId="0"/>
      <p:bldP spid="80919" grpId="0"/>
      <p:bldP spid="80920" grpId="0"/>
      <p:bldP spid="80921" grpId="0" animBg="1"/>
      <p:bldP spid="8092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228600" y="4206875"/>
            <a:ext cx="8915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Luyện tập</a:t>
            </a: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:</a:t>
            </a:r>
          </a:p>
          <a:p>
            <a:pPr eaLnBrk="0" hangingPunct="0">
              <a:defRPr/>
            </a:pPr>
            <a:r>
              <a:rPr lang="en-US" sz="2800">
                <a:solidFill>
                  <a:srgbClr val="0000FF"/>
                </a:solidFill>
                <a:latin typeface="Arial"/>
              </a:rPr>
              <a:t>-</a:t>
            </a:r>
            <a:r>
              <a:rPr lang="en-US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i="1">
                <a:solidFill>
                  <a:srgbClr val="0000FF"/>
                </a:solidFill>
                <a:latin typeface="Arial"/>
              </a:rPr>
              <a:t>Cộng các số thập phân.</a:t>
            </a:r>
          </a:p>
          <a:p>
            <a:pPr eaLnBrk="0" hangingPunct="0">
              <a:defRPr/>
            </a:pPr>
            <a:r>
              <a:rPr lang="en-US" sz="2800" i="1">
                <a:solidFill>
                  <a:srgbClr val="0000FF"/>
                </a:solidFill>
                <a:latin typeface="Arial"/>
              </a:rPr>
              <a:t>- Tính chất giao hoán của phép cộng các số thập phân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533400" y="914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6600FF"/>
                </a:solidFill>
                <a:latin typeface="Arial" pitchFamily="34" charset="0"/>
              </a:rPr>
              <a:t>Dặn dò </a:t>
            </a:r>
          </a:p>
          <a:p>
            <a:pPr eaLnBrk="0" hangingPunct="0"/>
            <a:r>
              <a:rPr lang="en-US" b="1">
                <a:solidFill>
                  <a:srgbClr val="6600FF"/>
                </a:solidFill>
                <a:latin typeface="Arial" pitchFamily="34" charset="0"/>
              </a:rPr>
              <a:t>tiết sau :</a:t>
            </a:r>
          </a:p>
        </p:txBody>
      </p:sp>
      <p:pic>
        <p:nvPicPr>
          <p:cNvPr id="16388" name="Picture 6" descr="ngoi nha than thi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762000"/>
            <a:ext cx="4953000" cy="293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609600" y="1843088"/>
            <a:ext cx="304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rgbClr val="0000CC"/>
                </a:solidFill>
                <a:latin typeface="Arial" pitchFamily="34" charset="0"/>
              </a:rPr>
              <a:t>KIỂM TRA BÀI CŨ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914400" y="2506663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914400" y="3124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4m 85cm =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85800" y="3810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  72ha        = 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533400" y="2376488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Arial" pitchFamily="34" charset="0"/>
              </a:rPr>
              <a:t>Viết số thích hợp vào chỗ chấm</a:t>
            </a:r>
            <a:r>
              <a:rPr lang="en-US" sz="2400">
                <a:latin typeface="Arial" pitchFamily="34" charset="0"/>
              </a:rPr>
              <a:t> :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2590800" y="3124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 4,85</a:t>
            </a: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27432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0,72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4191000" y="3124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… m</a:t>
            </a:r>
          </a:p>
        </p:txBody>
      </p:sp>
      <p:sp>
        <p:nvSpPr>
          <p:cNvPr id="5130" name="Text Box 20"/>
          <p:cNvSpPr txBox="1">
            <a:spLocks noChangeArrowheads="1"/>
          </p:cNvSpPr>
          <p:nvPr/>
        </p:nvSpPr>
        <p:spPr bwMode="auto">
          <a:xfrm>
            <a:off x="3581400" y="6858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>
                <a:solidFill>
                  <a:srgbClr val="0066FF"/>
                </a:solidFill>
                <a:latin typeface="Arial" pitchFamily="34" charset="0"/>
              </a:rPr>
              <a:t>TOÁN</a:t>
            </a:r>
            <a:endParaRPr lang="en-US" sz="1800" b="1">
              <a:latin typeface="Arial" pitchFamily="34" charset="0"/>
            </a:endParaRPr>
          </a:p>
        </p:txBody>
      </p:sp>
      <p:pic>
        <p:nvPicPr>
          <p:cNvPr id="5131" name="Picture 21" descr="qustionbig_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-6350"/>
            <a:ext cx="1600200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2" descr="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6388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4191000" y="3733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… km</a:t>
            </a:r>
            <a:r>
              <a:rPr lang="en-US" sz="2400" baseline="30000">
                <a:latin typeface="Arial" pitchFamily="34" charset="0"/>
              </a:rPr>
              <a:t>2</a:t>
            </a:r>
          </a:p>
        </p:txBody>
      </p:sp>
      <p:pic>
        <p:nvPicPr>
          <p:cNvPr id="5134" name="Picture 24" descr="sach la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30" grpId="0"/>
      <p:bldP spid="77831" grpId="0"/>
      <p:bldP spid="77832" grpId="0"/>
      <p:bldP spid="77833" grpId="0"/>
      <p:bldP spid="77834" grpId="0"/>
      <p:bldP spid="77835" grpId="0"/>
      <p:bldP spid="778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552825" y="28194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a) </a:t>
            </a:r>
            <a:r>
              <a:rPr lang="en-US" sz="2000" b="1">
                <a:latin typeface="Arial" pitchFamily="34" charset="0"/>
              </a:rPr>
              <a:t>Ví dụ 1</a:t>
            </a:r>
            <a:r>
              <a:rPr lang="en-US" sz="2000">
                <a:latin typeface="Arial" pitchFamily="34" charset="0"/>
              </a:rPr>
              <a:t>: Đ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gấp khúc ABC có </a:t>
            </a:r>
            <a:r>
              <a:rPr lang="vi-VN" sz="2000">
                <a:latin typeface="Arial" pitchFamily="34" charset="0"/>
              </a:rPr>
              <a:t>đ</a:t>
            </a:r>
            <a:r>
              <a:rPr lang="en-US" sz="2000">
                <a:latin typeface="Arial" pitchFamily="34" charset="0"/>
              </a:rPr>
              <a:t>oạn thẳng AB dài 1,84m và </a:t>
            </a:r>
            <a:r>
              <a:rPr lang="vi-VN" sz="2000">
                <a:latin typeface="Arial" pitchFamily="34" charset="0"/>
              </a:rPr>
              <a:t>đ</a:t>
            </a:r>
            <a:r>
              <a:rPr lang="en-US" sz="2000">
                <a:latin typeface="Arial" pitchFamily="34" charset="0"/>
              </a:rPr>
              <a:t>oạn thẳng BC dài 2,45m. Hỏi </a:t>
            </a:r>
            <a:r>
              <a:rPr lang="vi-VN" sz="2000">
                <a:latin typeface="Arial" pitchFamily="34" charset="0"/>
              </a:rPr>
              <a:t>đư</a:t>
            </a:r>
            <a:r>
              <a:rPr lang="en-US" sz="2000">
                <a:latin typeface="Arial" pitchFamily="34" charset="0"/>
              </a:rPr>
              <a:t>ờng gấp khúc </a:t>
            </a:r>
            <a:r>
              <a:rPr lang="vi-VN" sz="2000">
                <a:latin typeface="Arial" pitchFamily="34" charset="0"/>
              </a:rPr>
              <a:t>đ</a:t>
            </a:r>
            <a:r>
              <a:rPr lang="en-US" sz="2000">
                <a:latin typeface="Arial" pitchFamily="34" charset="0"/>
              </a:rPr>
              <a:t>ó dài bao nhiêu mét?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3841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 rot="5400000">
            <a:off x="3332163" y="2673350"/>
            <a:ext cx="8382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800225" y="2833688"/>
            <a:ext cx="37465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33425" y="3581400"/>
            <a:ext cx="1219200" cy="14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1952625" y="2971800"/>
            <a:ext cx="152400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572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800225" y="3581400"/>
            <a:ext cx="404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324225" y="2971800"/>
            <a:ext cx="404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pitchFamily="34" charset="0"/>
              </a:rPr>
              <a:t>C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914400" y="3200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1,84m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 rot="-1412618">
            <a:off x="2139950" y="2895600"/>
            <a:ext cx="133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2,45m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191000" y="25908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Ta phải thực hiện phép cộng: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562225" y="1279525"/>
            <a:ext cx="452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657600" y="33528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Ta có: 1,84 m = 184 cm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162800" y="3276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184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7162800" y="4038600"/>
            <a:ext cx="1143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934200" y="34290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7162800" y="4038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429 (cm)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7086600" y="4419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429cm = 4,29m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12775" y="46482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Arial" pitchFamily="34" charset="0"/>
              </a:rPr>
              <a:t>Thông th</a:t>
            </a:r>
            <a:r>
              <a:rPr lang="vi-VN" sz="2000" b="1">
                <a:solidFill>
                  <a:srgbClr val="990000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rgbClr val="990000"/>
                </a:solidFill>
                <a:latin typeface="Arial" pitchFamily="34" charset="0"/>
              </a:rPr>
              <a:t>ờng ta </a:t>
            </a:r>
            <a:r>
              <a:rPr lang="vi-VN" sz="2000" b="1">
                <a:solidFill>
                  <a:srgbClr val="990000"/>
                </a:solidFill>
                <a:latin typeface="Arial" pitchFamily="34" charset="0"/>
              </a:rPr>
              <a:t>đ</a:t>
            </a:r>
            <a:r>
              <a:rPr lang="en-US" sz="2000" b="1">
                <a:solidFill>
                  <a:srgbClr val="990000"/>
                </a:solidFill>
                <a:latin typeface="Arial" pitchFamily="34" charset="0"/>
              </a:rPr>
              <a:t>ặt tính rồi làm nh</a:t>
            </a:r>
            <a:r>
              <a:rPr lang="vi-VN" sz="2000" b="1">
                <a:solidFill>
                  <a:srgbClr val="990000"/>
                </a:solidFill>
                <a:latin typeface="Arial" pitchFamily="34" charset="0"/>
              </a:rPr>
              <a:t>ư</a:t>
            </a:r>
            <a:r>
              <a:rPr lang="en-US" sz="2000" b="1">
                <a:solidFill>
                  <a:srgbClr val="990000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3124200" y="5105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1,84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124200" y="54864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2,45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971800" y="5257800"/>
            <a:ext cx="22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3048000" y="5867400"/>
            <a:ext cx="762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505200" y="5943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99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 rot="-192312">
            <a:off x="3352800" y="5943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124200" y="59436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3276600" y="5943600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733800" y="5943600"/>
            <a:ext cx="855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" pitchFamily="34" charset="0"/>
              </a:rPr>
              <a:t> (m)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4419600" y="3733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2,45 m = 245 cm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7162800" y="3657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245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4267200" y="29718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1,84 + 2,45 =    ...      </a:t>
            </a:r>
            <a:r>
              <a:rPr lang="en-US" sz="2000">
                <a:solidFill>
                  <a:srgbClr val="0066FF"/>
                </a:solidFill>
                <a:latin typeface="Arial" pitchFamily="34" charset="0"/>
              </a:rPr>
              <a:t>(m)</a:t>
            </a: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64770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4,29</a:t>
            </a:r>
          </a:p>
        </p:txBody>
      </p:sp>
      <p:sp>
        <p:nvSpPr>
          <p:cNvPr id="6180" name="Text Box 44"/>
          <p:cNvSpPr txBox="1">
            <a:spLocks noChangeArrowheads="1"/>
          </p:cNvSpPr>
          <p:nvPr/>
        </p:nvSpPr>
        <p:spPr bwMode="auto">
          <a:xfrm>
            <a:off x="4038600" y="762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accent2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2209800" y="4191000"/>
            <a:ext cx="3962400" cy="533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2286000" y="4191000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9900"/>
                </a:solidFill>
                <a:latin typeface="Arial" pitchFamily="34" charset="0"/>
              </a:rPr>
              <a:t>Vậy :</a:t>
            </a:r>
            <a:r>
              <a:rPr lang="en-US" sz="2000">
                <a:solidFill>
                  <a:srgbClr val="009900"/>
                </a:solidFill>
                <a:latin typeface="Arial" pitchFamily="34" charset="0"/>
              </a:rPr>
              <a:t> 	  1,84 + 2,45 = 4,29 (m)</a:t>
            </a:r>
          </a:p>
        </p:txBody>
      </p:sp>
      <p:pic>
        <p:nvPicPr>
          <p:cNvPr id="6183" name="Picture 47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4" name="Picture 49" descr="POINS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8001000" y="-152400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500"/>
                                        <p:tgtEl>
                                          <p:spTgt spid="13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/>
      <p:bldP spid="13323" grpId="0"/>
      <p:bldP spid="13324" grpId="0"/>
      <p:bldP spid="13325" grpId="0"/>
      <p:bldP spid="13326" grpId="0"/>
      <p:bldP spid="13327" grpId="0"/>
      <p:bldP spid="13328" grpId="0"/>
      <p:bldP spid="13329" grpId="0"/>
      <p:bldP spid="13330" grpId="0"/>
      <p:bldP spid="13331" grpId="0" animBg="1"/>
      <p:bldP spid="13332" grpId="0"/>
      <p:bldP spid="13333" grpId="0"/>
      <p:bldP spid="13334" grpId="0"/>
      <p:bldP spid="13336" grpId="0"/>
      <p:bldP spid="13337" grpId="0"/>
      <p:bldP spid="13338" grpId="0"/>
      <p:bldP spid="13339" grpId="0"/>
      <p:bldP spid="13340" grpId="0" animBg="1"/>
      <p:bldP spid="13341" grpId="0"/>
      <p:bldP spid="13342" grpId="0"/>
      <p:bldP spid="13343" grpId="0"/>
      <p:bldP spid="13344" grpId="0"/>
      <p:bldP spid="13344" grpId="1"/>
      <p:bldP spid="13345" grpId="0"/>
      <p:bldP spid="13346" grpId="0"/>
      <p:bldP spid="13347" grpId="0"/>
      <p:bldP spid="13348" grpId="0" build="allAtOnce"/>
      <p:bldP spid="13357" grpId="0" animBg="1"/>
      <p:bldP spid="133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676400" y="1447800"/>
            <a:ext cx="66294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Arial" pitchFamily="34" charset="0"/>
              </a:rPr>
              <a:t>Làm việc cả lớp 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b="1" i="1">
                <a:solidFill>
                  <a:srgbClr val="0000CC"/>
                </a:solidFill>
                <a:latin typeface="Arial" pitchFamily="34" charset="0"/>
              </a:rPr>
              <a:t>    Nhận xét </a:t>
            </a:r>
            <a:r>
              <a:rPr lang="vi-VN" sz="2000" b="1" i="1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en-US" sz="2000" b="1" i="1">
                <a:solidFill>
                  <a:srgbClr val="0000CC"/>
                </a:solidFill>
                <a:latin typeface="Arial" pitchFamily="34" charset="0"/>
              </a:rPr>
              <a:t>iểm giống và khác nhau giữa 2 phép tính sau :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245"/>
            </a:pPr>
            <a:r>
              <a:rPr lang="en-US" b="1">
                <a:solidFill>
                  <a:srgbClr val="0000CC"/>
                </a:solidFill>
                <a:latin typeface="Arial" pitchFamily="34" charset="0"/>
              </a:rPr>
              <a:t> (cm)      và                2,45(m)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Arial" pitchFamily="34" charset="0"/>
              </a:rPr>
              <a:t>429 (cm)                          4,29(m)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184"/>
            </a:pPr>
            <a:r>
              <a:rPr lang="en-US" b="1">
                <a:solidFill>
                  <a:srgbClr val="0000CC"/>
                </a:solidFill>
                <a:latin typeface="Arial" pitchFamily="34" charset="0"/>
              </a:rPr>
              <a:t>  (cm)                         1,84(m)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447800" y="34290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5943600" y="34290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676400" y="4038600"/>
            <a:ext cx="16002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6172200" y="4038600"/>
            <a:ext cx="14478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3657600" y="762000"/>
            <a:ext cx="1524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u="sng">
                <a:solidFill>
                  <a:srgbClr val="0066FF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1800" b="1">
              <a:latin typeface="Arial" pitchFamily="34" charset="0"/>
            </a:endParaRPr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2438400" y="1066800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pic>
        <p:nvPicPr>
          <p:cNvPr id="7177" name="Picture 16" descr="qustionbig_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13" descr="sach l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4" descr="sach l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/>
      <p:bldP spid="73735" grpId="0"/>
      <p:bldP spid="73736" grpId="0"/>
      <p:bldP spid="73737" grpId="0" animBg="1"/>
      <p:bldP spid="737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5800" y="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u="sng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552825" y="28194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883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pitchFamily="34" charset="0"/>
              </a:rPr>
              <a:t>a)</a:t>
            </a:r>
            <a:r>
              <a:rPr lang="en-US" sz="1800">
                <a:latin typeface="Arial" pitchFamily="34" charset="0"/>
              </a:rPr>
              <a:t> </a:t>
            </a:r>
            <a:r>
              <a:rPr lang="en-US" sz="1800" b="1" u="sng">
                <a:latin typeface="Arial" pitchFamily="34" charset="0"/>
              </a:rPr>
              <a:t>Ví dụ 1</a:t>
            </a:r>
            <a:r>
              <a:rPr lang="en-US" sz="1800" b="1">
                <a:latin typeface="Arial" pitchFamily="34" charset="0"/>
              </a:rPr>
              <a:t>: Đ</a:t>
            </a:r>
            <a:r>
              <a:rPr lang="vi-VN" sz="1800" b="1">
                <a:latin typeface="Arial" pitchFamily="34" charset="0"/>
              </a:rPr>
              <a:t>ư</a:t>
            </a:r>
            <a:r>
              <a:rPr lang="en-US" sz="1800" b="1">
                <a:latin typeface="Arial" pitchFamily="34" charset="0"/>
              </a:rPr>
              <a:t>ờng gấp khúc ABC có </a:t>
            </a:r>
            <a:r>
              <a:rPr lang="vi-VN" sz="1800" b="1">
                <a:latin typeface="Arial" pitchFamily="34" charset="0"/>
              </a:rPr>
              <a:t>đ</a:t>
            </a:r>
            <a:r>
              <a:rPr lang="en-US" sz="1800" b="1">
                <a:latin typeface="Arial" pitchFamily="34" charset="0"/>
              </a:rPr>
              <a:t>oạn thẳng AB dài 1,84m và </a:t>
            </a:r>
            <a:r>
              <a:rPr lang="vi-VN" sz="1800" b="1">
                <a:latin typeface="Arial" pitchFamily="34" charset="0"/>
              </a:rPr>
              <a:t>đ</a:t>
            </a:r>
            <a:r>
              <a:rPr lang="en-US" sz="1800" b="1">
                <a:latin typeface="Arial" pitchFamily="34" charset="0"/>
              </a:rPr>
              <a:t>oạn thẳng BC dài 2,45m. Hỏi </a:t>
            </a:r>
            <a:r>
              <a:rPr lang="vi-VN" sz="1800" b="1">
                <a:latin typeface="Arial" pitchFamily="34" charset="0"/>
              </a:rPr>
              <a:t>đư</a:t>
            </a:r>
            <a:r>
              <a:rPr lang="en-US" sz="1800" b="1">
                <a:latin typeface="Arial" pitchFamily="34" charset="0"/>
              </a:rPr>
              <a:t>ờng gấp khúc </a:t>
            </a:r>
            <a:r>
              <a:rPr lang="vi-VN" sz="1800" b="1">
                <a:latin typeface="Arial" pitchFamily="34" charset="0"/>
              </a:rPr>
              <a:t>đ</a:t>
            </a:r>
            <a:r>
              <a:rPr lang="en-US" sz="1800" b="1">
                <a:latin typeface="Arial" pitchFamily="34" charset="0"/>
              </a:rPr>
              <a:t>ó dài bao nhiêu mét?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384175" cy="923925"/>
          </a:xfrm>
          <a:prstGeom prst="rect">
            <a:avLst/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 rot="5400000">
            <a:off x="3284538" y="2700337"/>
            <a:ext cx="838200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52600" y="2819400"/>
            <a:ext cx="374650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838200" y="3581400"/>
            <a:ext cx="1143000" cy="13811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1905000" y="2971800"/>
            <a:ext cx="152400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57200" y="37179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28800" y="3717925"/>
            <a:ext cx="404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276600" y="2971800"/>
            <a:ext cx="404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C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200" y="28956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1,84m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 rot="-1412618">
            <a:off x="1905000" y="2741613"/>
            <a:ext cx="133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2,45m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162425" y="2514600"/>
            <a:ext cx="434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Ta phải thực hiện phép cộng:</a:t>
            </a:r>
          </a:p>
        </p:txBody>
      </p:sp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3657600" y="3124200"/>
            <a:ext cx="3352800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Ta có: 1,84m = 184cm</a:t>
            </a:r>
          </a:p>
        </p:txBody>
      </p:sp>
      <p:sp>
        <p:nvSpPr>
          <p:cNvPr id="8209" name="Text Box 18"/>
          <p:cNvSpPr txBox="1">
            <a:spLocks noChangeArrowheads="1"/>
          </p:cNvSpPr>
          <p:nvPr/>
        </p:nvSpPr>
        <p:spPr bwMode="auto">
          <a:xfrm>
            <a:off x="6705600" y="31242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184</a:t>
            </a:r>
          </a:p>
        </p:txBody>
      </p:sp>
      <p:sp>
        <p:nvSpPr>
          <p:cNvPr id="8210" name="Line 19"/>
          <p:cNvSpPr>
            <a:spLocks noChangeShapeType="1"/>
          </p:cNvSpPr>
          <p:nvPr/>
        </p:nvSpPr>
        <p:spPr bwMode="auto">
          <a:xfrm>
            <a:off x="6677025" y="3770313"/>
            <a:ext cx="1143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Text Box 20"/>
          <p:cNvSpPr txBox="1">
            <a:spLocks noChangeArrowheads="1"/>
          </p:cNvSpPr>
          <p:nvPr/>
        </p:nvSpPr>
        <p:spPr bwMode="auto">
          <a:xfrm>
            <a:off x="6600825" y="3228975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8212" name="Text Box 21"/>
          <p:cNvSpPr txBox="1">
            <a:spLocks noChangeArrowheads="1"/>
          </p:cNvSpPr>
          <p:nvPr/>
        </p:nvSpPr>
        <p:spPr bwMode="auto">
          <a:xfrm>
            <a:off x="6753225" y="3719513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429 (cm)</a:t>
            </a:r>
          </a:p>
        </p:txBody>
      </p:sp>
      <p:sp>
        <p:nvSpPr>
          <p:cNvPr id="8213" name="Text Box 22"/>
          <p:cNvSpPr txBox="1">
            <a:spLocks noChangeArrowheads="1"/>
          </p:cNvSpPr>
          <p:nvPr/>
        </p:nvSpPr>
        <p:spPr bwMode="auto">
          <a:xfrm>
            <a:off x="6781800" y="40386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429cm = 4,29m</a:t>
            </a:r>
          </a:p>
        </p:txBody>
      </p:sp>
      <p:sp>
        <p:nvSpPr>
          <p:cNvPr id="8214" name="Text Box 24"/>
          <p:cNvSpPr txBox="1">
            <a:spLocks noChangeArrowheads="1"/>
          </p:cNvSpPr>
          <p:nvPr/>
        </p:nvSpPr>
        <p:spPr bwMode="auto">
          <a:xfrm>
            <a:off x="612775" y="46482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Thông th</a:t>
            </a:r>
            <a:r>
              <a:rPr lang="vi-VN" sz="1800" b="1">
                <a:solidFill>
                  <a:srgbClr val="990000"/>
                </a:solidFill>
                <a:latin typeface="Arial" pitchFamily="34" charset="0"/>
              </a:rPr>
              <a:t>ư</a:t>
            </a: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ờng ta </a:t>
            </a:r>
            <a:r>
              <a:rPr lang="vi-VN" sz="1800" b="1">
                <a:solidFill>
                  <a:srgbClr val="990000"/>
                </a:solidFill>
                <a:latin typeface="Arial" pitchFamily="34" charset="0"/>
              </a:rPr>
              <a:t>đ</a:t>
            </a: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ặt tính rồi làm nh</a:t>
            </a:r>
            <a:r>
              <a:rPr lang="vi-VN" sz="1800" b="1">
                <a:solidFill>
                  <a:srgbClr val="990000"/>
                </a:solidFill>
                <a:latin typeface="Arial" pitchFamily="34" charset="0"/>
              </a:rPr>
              <a:t>ư</a:t>
            </a: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8215" name="Text Box 25"/>
          <p:cNvSpPr txBox="1">
            <a:spLocks noChangeArrowheads="1"/>
          </p:cNvSpPr>
          <p:nvPr/>
        </p:nvSpPr>
        <p:spPr bwMode="auto">
          <a:xfrm>
            <a:off x="1136650" y="503237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1,84</a:t>
            </a:r>
          </a:p>
        </p:txBody>
      </p:sp>
      <p:sp>
        <p:nvSpPr>
          <p:cNvPr id="8216" name="Text Box 26"/>
          <p:cNvSpPr txBox="1">
            <a:spLocks noChangeArrowheads="1"/>
          </p:cNvSpPr>
          <p:nvPr/>
        </p:nvSpPr>
        <p:spPr bwMode="auto">
          <a:xfrm>
            <a:off x="1136650" y="5337175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2,45</a:t>
            </a:r>
          </a:p>
        </p:txBody>
      </p:sp>
      <p:sp>
        <p:nvSpPr>
          <p:cNvPr id="8217" name="Text Box 27"/>
          <p:cNvSpPr txBox="1">
            <a:spLocks noChangeArrowheads="1"/>
          </p:cNvSpPr>
          <p:nvPr/>
        </p:nvSpPr>
        <p:spPr bwMode="auto">
          <a:xfrm>
            <a:off x="984250" y="5184775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8218" name="Line 28"/>
          <p:cNvSpPr>
            <a:spLocks noChangeShapeType="1"/>
          </p:cNvSpPr>
          <p:nvPr/>
        </p:nvSpPr>
        <p:spPr bwMode="auto">
          <a:xfrm>
            <a:off x="1041400" y="5703888"/>
            <a:ext cx="762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Text Box 34"/>
          <p:cNvSpPr txBox="1">
            <a:spLocks noChangeArrowheads="1"/>
          </p:cNvSpPr>
          <p:nvPr/>
        </p:nvSpPr>
        <p:spPr bwMode="auto">
          <a:xfrm>
            <a:off x="4467225" y="3429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2,45m = 245cm</a:t>
            </a:r>
          </a:p>
        </p:txBody>
      </p:sp>
      <p:sp>
        <p:nvSpPr>
          <p:cNvPr id="8220" name="Text Box 35"/>
          <p:cNvSpPr txBox="1">
            <a:spLocks noChangeArrowheads="1"/>
          </p:cNvSpPr>
          <p:nvPr/>
        </p:nvSpPr>
        <p:spPr bwMode="auto">
          <a:xfrm>
            <a:off x="6757988" y="3429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245</a:t>
            </a:r>
          </a:p>
        </p:txBody>
      </p:sp>
      <p:sp>
        <p:nvSpPr>
          <p:cNvPr id="8221" name="Text Box 36"/>
          <p:cNvSpPr txBox="1">
            <a:spLocks noChangeArrowheads="1"/>
          </p:cNvSpPr>
          <p:nvPr/>
        </p:nvSpPr>
        <p:spPr bwMode="auto">
          <a:xfrm>
            <a:off x="4337050" y="2819400"/>
            <a:ext cx="3892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1,84 + 2,45 =     ...          (m)  </a:t>
            </a:r>
          </a:p>
        </p:txBody>
      </p:sp>
      <p:sp>
        <p:nvSpPr>
          <p:cNvPr id="8222" name="Text Box 45"/>
          <p:cNvSpPr txBox="1">
            <a:spLocks noChangeArrowheads="1"/>
          </p:cNvSpPr>
          <p:nvPr/>
        </p:nvSpPr>
        <p:spPr bwMode="auto">
          <a:xfrm>
            <a:off x="6477000" y="28194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990000"/>
                </a:solidFill>
                <a:latin typeface="Arial" pitchFamily="34" charset="0"/>
              </a:rPr>
              <a:t>4,29</a:t>
            </a:r>
          </a:p>
        </p:txBody>
      </p:sp>
      <p:sp>
        <p:nvSpPr>
          <p:cNvPr id="8223" name="Text Box 48"/>
          <p:cNvSpPr txBox="1">
            <a:spLocks noChangeArrowheads="1"/>
          </p:cNvSpPr>
          <p:nvPr/>
        </p:nvSpPr>
        <p:spPr bwMode="auto">
          <a:xfrm>
            <a:off x="3733800" y="762000"/>
            <a:ext cx="152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0000CC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1600" b="1">
              <a:solidFill>
                <a:srgbClr val="0000CC"/>
              </a:solidFill>
              <a:latin typeface="Arial" pitchFamily="34" charset="0"/>
            </a:endParaRPr>
          </a:p>
        </p:txBody>
      </p:sp>
      <p:sp>
        <p:nvSpPr>
          <p:cNvPr id="8224" name="Text Box 49"/>
          <p:cNvSpPr txBox="1">
            <a:spLocks noChangeArrowheads="1"/>
          </p:cNvSpPr>
          <p:nvPr/>
        </p:nvSpPr>
        <p:spPr bwMode="auto">
          <a:xfrm>
            <a:off x="2209800" y="121920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sp>
        <p:nvSpPr>
          <p:cNvPr id="8225" name="Text Box 50"/>
          <p:cNvSpPr txBox="1">
            <a:spLocks noChangeArrowheads="1"/>
          </p:cNvSpPr>
          <p:nvPr/>
        </p:nvSpPr>
        <p:spPr bwMode="auto">
          <a:xfrm>
            <a:off x="1143000" y="5715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00"/>
                </a:solidFill>
                <a:latin typeface="Arial" pitchFamily="34" charset="0"/>
              </a:rPr>
              <a:t>4,29  (m)</a:t>
            </a:r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362200" y="5105400"/>
            <a:ext cx="6324600" cy="1219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pitchFamily="34" charset="0"/>
            </a:endParaRP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2438400" y="5105400"/>
            <a:ext cx="6099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sz="1800" b="1">
                <a:solidFill>
                  <a:srgbClr val="006600"/>
                </a:solidFill>
                <a:latin typeface="Arial" pitchFamily="34" charset="0"/>
              </a:rPr>
              <a:t>Thực hiện phép cộng nh</a:t>
            </a:r>
            <a:r>
              <a:rPr lang="vi-VN" sz="1800" b="1">
                <a:solidFill>
                  <a:srgbClr val="006600"/>
                </a:solidFill>
                <a:latin typeface="Arial" pitchFamily="34" charset="0"/>
              </a:rPr>
              <a:t>ư</a:t>
            </a:r>
            <a:r>
              <a:rPr lang="en-US" sz="1800" b="1">
                <a:solidFill>
                  <a:srgbClr val="006600"/>
                </a:solidFill>
                <a:latin typeface="Arial" pitchFamily="34" charset="0"/>
              </a:rPr>
              <a:t> cộng các số tự nhiên</a:t>
            </a: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2438400" y="5486400"/>
            <a:ext cx="7354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sz="1800" b="1">
                <a:solidFill>
                  <a:srgbClr val="006600"/>
                </a:solidFill>
                <a:latin typeface="Arial" pitchFamily="34" charset="0"/>
              </a:rPr>
              <a:t>Viết dấu phẩy ở tổng thẳng cột với các dấu phẩy </a:t>
            </a:r>
          </a:p>
          <a:p>
            <a:r>
              <a:rPr lang="en-US" sz="1800" b="1">
                <a:solidFill>
                  <a:srgbClr val="006600"/>
                </a:solidFill>
                <a:latin typeface="Arial" pitchFamily="34" charset="0"/>
              </a:rPr>
              <a:t>của các số hạng.</a:t>
            </a:r>
          </a:p>
        </p:txBody>
      </p:sp>
      <p:sp>
        <p:nvSpPr>
          <p:cNvPr id="8229" name="Rectangle 54"/>
          <p:cNvSpPr>
            <a:spLocks noChangeArrowheads="1"/>
          </p:cNvSpPr>
          <p:nvPr/>
        </p:nvSpPr>
        <p:spPr bwMode="auto">
          <a:xfrm>
            <a:off x="2514600" y="4267200"/>
            <a:ext cx="38862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pitchFamily="34" charset="0"/>
            </a:endParaRPr>
          </a:p>
        </p:txBody>
      </p:sp>
      <p:sp>
        <p:nvSpPr>
          <p:cNvPr id="8230" name="Text Box 55"/>
          <p:cNvSpPr txBox="1">
            <a:spLocks noChangeArrowheads="1"/>
          </p:cNvSpPr>
          <p:nvPr/>
        </p:nvSpPr>
        <p:spPr bwMode="auto">
          <a:xfrm>
            <a:off x="2590800" y="42672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9900"/>
                </a:solidFill>
                <a:latin typeface="Arial" pitchFamily="34" charset="0"/>
              </a:rPr>
              <a:t>Vậy</a:t>
            </a:r>
            <a:r>
              <a:rPr lang="en-US" sz="1800">
                <a:solidFill>
                  <a:srgbClr val="009900"/>
                </a:solidFill>
                <a:latin typeface="Arial" pitchFamily="34" charset="0"/>
              </a:rPr>
              <a:t> : 	  1,84 + 2,45 = 4,29 (m)</a:t>
            </a:r>
          </a:p>
        </p:txBody>
      </p:sp>
      <p:pic>
        <p:nvPicPr>
          <p:cNvPr id="8231" name="Picture 57" descr="POINS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001000" y="-152400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2" name="Picture 70" descr="sach l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5" grpId="0" animBg="1"/>
      <p:bldP spid="164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1524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u="sng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9219" name="Text Box 39"/>
          <p:cNvSpPr txBox="1">
            <a:spLocks noChangeArrowheads="1"/>
          </p:cNvSpPr>
          <p:nvPr/>
        </p:nvSpPr>
        <p:spPr bwMode="auto">
          <a:xfrm>
            <a:off x="3552825" y="28194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533400" y="2286000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660033"/>
                </a:solidFill>
                <a:latin typeface="Arial" pitchFamily="34" charset="0"/>
              </a:rPr>
              <a:t>b) </a:t>
            </a:r>
            <a:r>
              <a:rPr lang="en-US" sz="1800" b="1">
                <a:solidFill>
                  <a:srgbClr val="660033"/>
                </a:solidFill>
                <a:latin typeface="Arial" pitchFamily="34" charset="0"/>
              </a:rPr>
              <a:t>Ví dụ 2</a:t>
            </a: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              </a:t>
            </a:r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15,9 + 8,75 = ?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990600" y="2743200"/>
            <a:ext cx="487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Ta </a:t>
            </a:r>
            <a:r>
              <a:rPr lang="vi-VN" sz="1800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ặt tính rồi làm nh</a:t>
            </a:r>
            <a:r>
              <a:rPr lang="vi-VN" sz="1800">
                <a:solidFill>
                  <a:srgbClr val="FF0000"/>
                </a:solidFill>
                <a:latin typeface="Arial" pitchFamily="34" charset="0"/>
              </a:rPr>
              <a:t>ư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3225" y="3133725"/>
            <a:ext cx="80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15,9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1828800" y="3565525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8,75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1498600" y="33750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1600200" y="3962400"/>
            <a:ext cx="914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2197100" y="390207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2028825" y="3908425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1828800" y="3886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1676400" y="3886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1981200" y="3886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7463" name="AutoShape 55"/>
          <p:cNvSpPr>
            <a:spLocks noChangeArrowheads="1"/>
          </p:cNvSpPr>
          <p:nvPr/>
        </p:nvSpPr>
        <p:spPr bwMode="auto">
          <a:xfrm>
            <a:off x="533400" y="4495800"/>
            <a:ext cx="8229600" cy="2362200"/>
          </a:xfrm>
          <a:prstGeom prst="cloudCallout">
            <a:avLst>
              <a:gd name="adj1" fmla="val -39292"/>
              <a:gd name="adj2" fmla="val 8293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>
              <a:latin typeface="Arial" pitchFamily="34" charset="0"/>
            </a:endParaRP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1905000" y="4705350"/>
            <a:ext cx="6019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solidFill>
                  <a:srgbClr val="FF0000"/>
                </a:solidFill>
                <a:latin typeface="Arial" pitchFamily="34" charset="0"/>
              </a:rPr>
              <a:t>Muốn cộng hai số thập phân ta làm nh</a:t>
            </a:r>
            <a:r>
              <a:rPr lang="vi-VN" sz="1600" b="1" u="sng">
                <a:solidFill>
                  <a:srgbClr val="FF0000"/>
                </a:solidFill>
                <a:latin typeface="Arial" pitchFamily="34" charset="0"/>
              </a:rPr>
              <a:t>ư</a:t>
            </a:r>
            <a:r>
              <a:rPr lang="en-US" sz="1600" b="1" u="sng">
                <a:solidFill>
                  <a:srgbClr val="FF0000"/>
                </a:solidFill>
                <a:latin typeface="Arial" pitchFamily="34" charset="0"/>
              </a:rPr>
              <a:t> sau:</a:t>
            </a:r>
          </a:p>
          <a:p>
            <a:r>
              <a:rPr lang="en-US" sz="1600" i="1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- 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Viết số hạng này d</a:t>
            </a:r>
            <a:r>
              <a:rPr lang="vi-VN" sz="1600" b="1" i="1">
                <a:solidFill>
                  <a:srgbClr val="0000CC"/>
                </a:solidFill>
                <a:latin typeface="Arial" pitchFamily="34" charset="0"/>
              </a:rPr>
              <a:t>ư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ới số hạng kia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sao cho các chữ số ở cùng một hàng </a:t>
            </a:r>
            <a:r>
              <a:rPr lang="vi-VN" sz="1600" b="1" i="1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ặt 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thẳng cột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với nhau.</a:t>
            </a:r>
          </a:p>
          <a:p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- 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Cộng 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nh</a:t>
            </a:r>
            <a:r>
              <a:rPr lang="vi-VN" sz="1600" b="1" i="1">
                <a:solidFill>
                  <a:srgbClr val="FF0000"/>
                </a:solidFill>
                <a:latin typeface="Arial" pitchFamily="34" charset="0"/>
              </a:rPr>
              <a:t>ư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cộng các số tự nhiên.</a:t>
            </a:r>
          </a:p>
          <a:p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- 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Viết dấu phẩy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ở tổng </a:t>
            </a:r>
            <a:r>
              <a:rPr lang="en-US" sz="1600" b="1" i="1">
                <a:solidFill>
                  <a:srgbClr val="0000CC"/>
                </a:solidFill>
                <a:latin typeface="Arial" pitchFamily="34" charset="0"/>
              </a:rPr>
              <a:t>thẳng cột</a:t>
            </a:r>
            <a:r>
              <a:rPr lang="en-US" sz="1600" b="1" i="1">
                <a:solidFill>
                  <a:srgbClr val="FF0000"/>
                </a:solidFill>
                <a:latin typeface="Arial" pitchFamily="34" charset="0"/>
              </a:rPr>
              <a:t> với các dấu phẩy của các số hạng.</a:t>
            </a:r>
          </a:p>
          <a:p>
            <a:pPr>
              <a:spcBef>
                <a:spcPct val="50000"/>
              </a:spcBef>
            </a:pPr>
            <a:endParaRPr lang="en-US" sz="1600" b="1">
              <a:latin typeface="Arial" pitchFamily="34" charset="0"/>
            </a:endParaRPr>
          </a:p>
        </p:txBody>
      </p:sp>
      <p:sp>
        <p:nvSpPr>
          <p:cNvPr id="9233" name="AutoShape 58"/>
          <p:cNvSpPr>
            <a:spLocks noChangeArrowheads="1"/>
          </p:cNvSpPr>
          <p:nvPr/>
        </p:nvSpPr>
        <p:spPr bwMode="auto">
          <a:xfrm>
            <a:off x="3200400" y="533400"/>
            <a:ext cx="2362200" cy="838200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pitchFamily="34" charset="0"/>
            </a:endParaRPr>
          </a:p>
        </p:txBody>
      </p:sp>
      <p:sp>
        <p:nvSpPr>
          <p:cNvPr id="9234" name="Text Box 59"/>
          <p:cNvSpPr txBox="1">
            <a:spLocks noChangeArrowheads="1"/>
          </p:cNvSpPr>
          <p:nvPr/>
        </p:nvSpPr>
        <p:spPr bwMode="auto">
          <a:xfrm>
            <a:off x="3657600" y="762000"/>
            <a:ext cx="152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0066FF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1600" b="1">
              <a:latin typeface="Arial" pitchFamily="34" charset="0"/>
            </a:endParaRP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2438400" y="14478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sp>
        <p:nvSpPr>
          <p:cNvPr id="17469" name="AutoShape 61"/>
          <p:cNvSpPr>
            <a:spLocks noChangeArrowheads="1"/>
          </p:cNvSpPr>
          <p:nvPr/>
        </p:nvSpPr>
        <p:spPr bwMode="auto">
          <a:xfrm>
            <a:off x="2362200" y="2667000"/>
            <a:ext cx="4648200" cy="2057400"/>
          </a:xfrm>
          <a:prstGeom prst="cloudCallout">
            <a:avLst>
              <a:gd name="adj1" fmla="val -48602"/>
              <a:gd name="adj2" fmla="val 86495"/>
            </a:avLst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>
              <a:latin typeface="Arial" pitchFamily="34" charset="0"/>
            </a:endParaRPr>
          </a:p>
        </p:txBody>
      </p:sp>
      <p:sp>
        <p:nvSpPr>
          <p:cNvPr id="17575" name="Text Box 167"/>
          <p:cNvSpPr txBox="1">
            <a:spLocks noChangeArrowheads="1"/>
          </p:cNvSpPr>
          <p:nvPr/>
        </p:nvSpPr>
        <p:spPr bwMode="auto">
          <a:xfrm>
            <a:off x="2819400" y="3200400"/>
            <a:ext cx="396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Thảo luận nhóm </a:t>
            </a:r>
            <a:r>
              <a:rPr lang="vi-VN" sz="2000" b="1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ôi 2 phút.       Đặt tính rồi tính</a:t>
            </a:r>
          </a:p>
        </p:txBody>
      </p:sp>
      <p:sp>
        <p:nvSpPr>
          <p:cNvPr id="9238" name="Text Box 173"/>
          <p:cNvSpPr txBox="1">
            <a:spLocks noChangeArrowheads="1"/>
          </p:cNvSpPr>
          <p:nvPr/>
        </p:nvSpPr>
        <p:spPr bwMode="auto">
          <a:xfrm>
            <a:off x="533400" y="19050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660033"/>
                </a:solidFill>
                <a:latin typeface="Arial" pitchFamily="34" charset="0"/>
              </a:rPr>
              <a:t>a) Ví dụ 1</a:t>
            </a:r>
          </a:p>
        </p:txBody>
      </p:sp>
      <p:pic>
        <p:nvPicPr>
          <p:cNvPr id="9239" name="Picture 175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176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500"/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7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7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7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9" grpId="0"/>
      <p:bldP spid="17450" grpId="0"/>
      <p:bldP spid="17451" grpId="0"/>
      <p:bldP spid="17452" grpId="0"/>
      <p:bldP spid="17453" grpId="0"/>
      <p:bldP spid="17454" grpId="0" animBg="1"/>
      <p:bldP spid="17455" grpId="0"/>
      <p:bldP spid="17457" grpId="0"/>
      <p:bldP spid="17458" grpId="0"/>
      <p:bldP spid="17459" grpId="0"/>
      <p:bldP spid="17463" grpId="0" animBg="1"/>
      <p:bldP spid="17468" grpId="0"/>
      <p:bldP spid="17469" grpId="0" animBg="1"/>
      <p:bldP spid="1746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52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u="sng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0243" name="Text Box 46"/>
          <p:cNvSpPr txBox="1">
            <a:spLocks noChangeArrowheads="1"/>
          </p:cNvSpPr>
          <p:nvPr/>
        </p:nvSpPr>
        <p:spPr bwMode="auto">
          <a:xfrm>
            <a:off x="3505200" y="762000"/>
            <a:ext cx="152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u="sng">
                <a:solidFill>
                  <a:srgbClr val="0066FF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1800" b="1">
              <a:latin typeface="Arial" pitchFamily="34" charset="0"/>
            </a:endParaRPr>
          </a:p>
        </p:txBody>
      </p:sp>
      <p:sp>
        <p:nvSpPr>
          <p:cNvPr id="10244" name="Text Box 47"/>
          <p:cNvSpPr txBox="1">
            <a:spLocks noChangeArrowheads="1"/>
          </p:cNvSpPr>
          <p:nvPr/>
        </p:nvSpPr>
        <p:spPr bwMode="auto">
          <a:xfrm>
            <a:off x="2438400" y="1447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pic>
        <p:nvPicPr>
          <p:cNvPr id="10245" name="Picture 48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0" y="32004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solidFill>
                <a:srgbClr val="0000CC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a)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47,5              b)     39,18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                                 26,3                         7,34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    </a:t>
            </a:r>
            <a:endParaRPr lang="en-US" sz="2400" b="1">
              <a:solidFill>
                <a:srgbClr val="0000CC"/>
              </a:solidFill>
              <a:latin typeface="Arial" pitchFamily="34" charset="0"/>
            </a:endParaRPr>
          </a:p>
        </p:txBody>
      </p:sp>
      <p:sp>
        <p:nvSpPr>
          <p:cNvPr id="18485" name="Line 53"/>
          <p:cNvSpPr>
            <a:spLocks noChangeShapeType="1"/>
          </p:cNvSpPr>
          <p:nvPr/>
        </p:nvSpPr>
        <p:spPr bwMode="auto">
          <a:xfrm>
            <a:off x="2438400" y="4724400"/>
            <a:ext cx="914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6" name="Line 54"/>
          <p:cNvSpPr>
            <a:spLocks noChangeShapeType="1"/>
          </p:cNvSpPr>
          <p:nvPr/>
        </p:nvSpPr>
        <p:spPr bwMode="auto">
          <a:xfrm>
            <a:off x="4724400" y="3581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7" name="Line 55"/>
          <p:cNvSpPr>
            <a:spLocks noChangeShapeType="1"/>
          </p:cNvSpPr>
          <p:nvPr/>
        </p:nvSpPr>
        <p:spPr bwMode="auto">
          <a:xfrm>
            <a:off x="4724400" y="4724400"/>
            <a:ext cx="10668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2286000" y="3962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4572000" y="38862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2514600" y="4724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73,8</a:t>
            </a:r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4800600" y="4724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46,52</a:t>
            </a:r>
          </a:p>
        </p:txBody>
      </p:sp>
      <p:sp>
        <p:nvSpPr>
          <p:cNvPr id="18531" name="Text Box 99"/>
          <p:cNvSpPr txBox="1">
            <a:spLocks noChangeArrowheads="1"/>
          </p:cNvSpPr>
          <p:nvPr/>
        </p:nvSpPr>
        <p:spPr bwMode="auto">
          <a:xfrm>
            <a:off x="228600" y="2895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</a:rPr>
              <a:t>Bài 1: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Tính</a:t>
            </a:r>
          </a:p>
        </p:txBody>
      </p:sp>
      <p:sp>
        <p:nvSpPr>
          <p:cNvPr id="10255" name="AutoShape 103"/>
          <p:cNvSpPr>
            <a:spLocks noChangeArrowheads="1"/>
          </p:cNvSpPr>
          <p:nvPr/>
        </p:nvSpPr>
        <p:spPr bwMode="auto">
          <a:xfrm>
            <a:off x="2743200" y="1752600"/>
            <a:ext cx="3276600" cy="1600200"/>
          </a:xfrm>
          <a:prstGeom prst="star16">
            <a:avLst>
              <a:gd name="adj" fmla="val 37500"/>
            </a:avLst>
          </a:prstGeom>
          <a:solidFill>
            <a:srgbClr val="99FF99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0256" name="Text Box 104"/>
          <p:cNvSpPr txBox="1">
            <a:spLocks noChangeArrowheads="1"/>
          </p:cNvSpPr>
          <p:nvPr/>
        </p:nvSpPr>
        <p:spPr bwMode="auto">
          <a:xfrm>
            <a:off x="3505200" y="2286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LUYỆN TẬP</a:t>
            </a:r>
          </a:p>
        </p:txBody>
      </p:sp>
      <p:pic>
        <p:nvPicPr>
          <p:cNvPr id="10257" name="Picture 105" descr="POINS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8001000" y="-152400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8" name="AutoShape 111"/>
          <p:cNvSpPr>
            <a:spLocks noChangeArrowheads="1"/>
          </p:cNvSpPr>
          <p:nvPr/>
        </p:nvSpPr>
        <p:spPr bwMode="auto">
          <a:xfrm>
            <a:off x="0" y="6477000"/>
            <a:ext cx="457200" cy="3810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0259" name="AutoShape 112"/>
          <p:cNvSpPr>
            <a:spLocks noChangeArrowheads="1"/>
          </p:cNvSpPr>
          <p:nvPr/>
        </p:nvSpPr>
        <p:spPr bwMode="auto">
          <a:xfrm>
            <a:off x="8610600" y="64008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2" grpId="0"/>
      <p:bldP spid="18485" grpId="0" animBg="1"/>
      <p:bldP spid="18486" grpId="0" animBg="1"/>
      <p:bldP spid="18487" grpId="0" animBg="1"/>
      <p:bldP spid="18491" grpId="0"/>
      <p:bldP spid="18492" grpId="0"/>
      <p:bldP spid="18495" grpId="0"/>
      <p:bldP spid="184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914400" y="4038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17,4</a:t>
            </a:r>
            <a:endParaRPr lang="en-US" sz="18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191000" y="40386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44,57</a:t>
            </a:r>
            <a:endParaRPr lang="en-US" sz="18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47800" y="33528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V="1">
            <a:off x="3886200" y="3352800"/>
            <a:ext cx="1143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1143000" y="2438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pitchFamily="34" charset="0"/>
              </a:rPr>
              <a:t>+</a:t>
            </a:r>
            <a:endParaRPr lang="en-US" sz="180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3505200" y="2438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pitchFamily="34" charset="0"/>
              </a:rPr>
              <a:t>+</a:t>
            </a:r>
            <a:endParaRPr lang="en-US" sz="180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85800" y="2286000"/>
            <a:ext cx="1752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	7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,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8</a:t>
            </a:r>
          </a:p>
          <a:p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          9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,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6		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3810000" y="2209800"/>
            <a:ext cx="2209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99"/>
                </a:solidFill>
                <a:latin typeface="Arial" pitchFamily="34" charset="0"/>
              </a:rPr>
              <a:t>  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34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,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82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   9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,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75 </a:t>
            </a:r>
            <a:endParaRPr lang="en-US" sz="1800" b="1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381000" y="685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             </a:t>
            </a:r>
            <a:r>
              <a:rPr lang="en-US" sz="2400" b="1" u="sng">
                <a:solidFill>
                  <a:srgbClr val="0000CC"/>
                </a:solidFill>
                <a:latin typeface="Arial" pitchFamily="34" charset="0"/>
              </a:rPr>
              <a:t>TOÁN:</a:t>
            </a:r>
          </a:p>
        </p:txBody>
      </p:sp>
      <p:sp>
        <p:nvSpPr>
          <p:cNvPr id="11275" name="Rectangle 17"/>
          <p:cNvSpPr>
            <a:spLocks noChangeArrowheads="1"/>
          </p:cNvSpPr>
          <p:nvPr/>
        </p:nvSpPr>
        <p:spPr bwMode="auto">
          <a:xfrm>
            <a:off x="304800" y="12954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r>
              <a:rPr lang="en-US" sz="2400" b="1" u="sng">
                <a:solidFill>
                  <a:srgbClr val="0000CC"/>
                </a:solidFill>
                <a:latin typeface="Arial" pitchFamily="34" charset="0"/>
              </a:rPr>
              <a:t>Baøi 2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:  Ñaịt tính ro</a:t>
            </a:r>
            <a:r>
              <a:rPr lang="vi-VN" sz="2400" b="1">
                <a:solidFill>
                  <a:srgbClr val="0000CC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i tính :</a:t>
            </a:r>
          </a:p>
          <a:p>
            <a:pPr marL="342900" indent="-342900" eaLnBrk="0" hangingPunct="0"/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a.  7,8 + 9,6	            b. 34,82 + 9,75	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2743200" y="685800"/>
            <a:ext cx="3886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pic>
        <p:nvPicPr>
          <p:cNvPr id="11277" name="Picture 20" descr="POINS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8100" y="-381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21" descr="POINS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496300" y="-381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AutoShape 24"/>
          <p:cNvSpPr>
            <a:spLocks noChangeArrowheads="1"/>
          </p:cNvSpPr>
          <p:nvPr/>
        </p:nvSpPr>
        <p:spPr bwMode="auto">
          <a:xfrm>
            <a:off x="5791200" y="1066800"/>
            <a:ext cx="3352800" cy="2209800"/>
          </a:xfrm>
          <a:prstGeom prst="irregularSeal1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6600FF"/>
                </a:solidFill>
                <a:latin typeface="Arial" pitchFamily="34" charset="0"/>
              </a:rPr>
              <a:t>LUYỆN TẬP</a:t>
            </a:r>
          </a:p>
        </p:txBody>
      </p:sp>
      <p:pic>
        <p:nvPicPr>
          <p:cNvPr id="11280" name="Picture 25" descr="sach l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632460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26" descr="sach l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2460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22894 L 0.05 -0.10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4 0.22894 L -0.03334 -0.104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4" grpId="1"/>
      <p:bldP spid="74755" grpId="0"/>
      <p:bldP spid="74755" grpId="1"/>
      <p:bldP spid="74757" grpId="0" animBg="1"/>
      <p:bldP spid="74758" grpId="0" animBg="1"/>
      <p:bldP spid="74760" grpId="0"/>
      <p:bldP spid="74761" grpId="0"/>
      <p:bldP spid="74763" grpId="0"/>
      <p:bldP spid="747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             </a:t>
            </a:r>
            <a:r>
              <a:rPr lang="en-US" sz="2400" b="1" u="sng">
                <a:solidFill>
                  <a:srgbClr val="0000CC"/>
                </a:solidFill>
                <a:latin typeface="Arial" pitchFamily="34" charset="0"/>
              </a:rPr>
              <a:t>TOÁN :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00400" y="533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CỘNG HAI SỐ THẬP PHÂN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latin typeface="Arial" pitchFamily="34" charset="0"/>
              </a:rPr>
              <a:t>Bài 3:</a:t>
            </a:r>
            <a:r>
              <a:rPr lang="en-US" sz="1800" b="1">
                <a:latin typeface="Arial" pitchFamily="34" charset="0"/>
              </a:rPr>
              <a:t> 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8458200" cy="954088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CC"/>
                </a:solidFill>
                <a:latin typeface="Arial" pitchFamily="34" charset="0"/>
              </a:rPr>
              <a:t>Nam cân nặng</a:t>
            </a:r>
            <a:r>
              <a:rPr lang="en-US" sz="2800" i="1">
                <a:solidFill>
                  <a:srgbClr val="990000"/>
                </a:solidFill>
                <a:latin typeface="Arial" pitchFamily="34" charset="0"/>
              </a:rPr>
              <a:t> 32,6 kg</a:t>
            </a:r>
            <a:r>
              <a:rPr lang="en-US" sz="2800" i="1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US" sz="2800" i="1">
                <a:solidFill>
                  <a:schemeClr val="bg2"/>
                </a:solidFill>
                <a:latin typeface="Arial" pitchFamily="34" charset="0"/>
              </a:rPr>
              <a:t>.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</a:rPr>
              <a:t>Tiến cân</a:t>
            </a:r>
            <a:r>
              <a:rPr lang="en-US" sz="2800" i="1">
                <a:latin typeface="Arial" pitchFamily="34" charset="0"/>
              </a:rPr>
              <a:t> </a:t>
            </a:r>
            <a:r>
              <a:rPr lang="en-US" sz="2800" i="1">
                <a:solidFill>
                  <a:srgbClr val="990000"/>
                </a:solidFill>
                <a:latin typeface="Arial" pitchFamily="34" charset="0"/>
              </a:rPr>
              <a:t>nặng h</a:t>
            </a:r>
            <a:r>
              <a:rPr lang="vi-VN" sz="2800" i="1">
                <a:solidFill>
                  <a:srgbClr val="990000"/>
                </a:solidFill>
                <a:latin typeface="Arial" pitchFamily="34" charset="0"/>
              </a:rPr>
              <a:t>ơ</a:t>
            </a:r>
            <a:r>
              <a:rPr lang="en-US" sz="2800" i="1">
                <a:solidFill>
                  <a:srgbClr val="990000"/>
                </a:solidFill>
                <a:latin typeface="Arial" pitchFamily="34" charset="0"/>
              </a:rPr>
              <a:t>n</a:t>
            </a:r>
            <a:r>
              <a:rPr lang="en-US" sz="2800" i="1">
                <a:latin typeface="Arial" pitchFamily="34" charset="0"/>
              </a:rPr>
              <a:t>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</a:rPr>
              <a:t>Nam</a:t>
            </a:r>
            <a:r>
              <a:rPr lang="en-US" sz="2800" i="1">
                <a:latin typeface="Arial" pitchFamily="34" charset="0"/>
              </a:rPr>
              <a:t> </a:t>
            </a:r>
            <a:r>
              <a:rPr lang="en-US" sz="2800" i="1">
                <a:solidFill>
                  <a:srgbClr val="990000"/>
                </a:solidFill>
                <a:latin typeface="Arial" pitchFamily="34" charset="0"/>
              </a:rPr>
              <a:t>4,8 kg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</a:rPr>
              <a:t>. Hỏi Tiến cân nặng bao nhiêu ki-lô-gam ?</a:t>
            </a:r>
            <a:endParaRPr lang="en-US" sz="1800" i="1">
              <a:solidFill>
                <a:srgbClr val="0000CC"/>
              </a:solidFill>
              <a:latin typeface="Arial" pitchFamily="34" charset="0"/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352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latin typeface="Arial" pitchFamily="34" charset="0"/>
              </a:rPr>
              <a:t>Tóm tắt: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228600" y="39624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Nam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2438400" y="44196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      4,8kg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6324600" y="3352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latin typeface="Arial" pitchFamily="34" charset="0"/>
              </a:rPr>
              <a:t>Bài giải: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4953000" y="3733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Số kg Tiến cân nặng là: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5715000" y="4343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32,6 + 4,8 = 37,4(kg)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6248400" y="495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   Đáp số: 37,4kg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38200" y="3733800"/>
            <a:ext cx="1905000" cy="533400"/>
            <a:chOff x="528" y="2352"/>
            <a:chExt cx="1200" cy="336"/>
          </a:xfrm>
        </p:grpSpPr>
        <p:sp>
          <p:nvSpPr>
            <p:cNvPr id="12316" name="Text Box 15"/>
            <p:cNvSpPr txBox="1">
              <a:spLocks noChangeArrowheads="1"/>
            </p:cNvSpPr>
            <p:nvPr/>
          </p:nvSpPr>
          <p:spPr bwMode="auto">
            <a:xfrm>
              <a:off x="624" y="2352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</a:rPr>
                <a:t>      32,6kg</a:t>
              </a:r>
            </a:p>
          </p:txBody>
        </p:sp>
        <p:sp>
          <p:nvSpPr>
            <p:cNvPr id="12317" name="Line 16"/>
            <p:cNvSpPr>
              <a:spLocks noChangeShapeType="1"/>
            </p:cNvSpPr>
            <p:nvPr/>
          </p:nvSpPr>
          <p:spPr bwMode="auto">
            <a:xfrm>
              <a:off x="528" y="2640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17"/>
            <p:cNvSpPr>
              <a:spLocks noChangeShapeType="1"/>
            </p:cNvSpPr>
            <p:nvPr/>
          </p:nvSpPr>
          <p:spPr bwMode="auto">
            <a:xfrm>
              <a:off x="528" y="25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18"/>
            <p:cNvSpPr>
              <a:spLocks noChangeShapeType="1"/>
            </p:cNvSpPr>
            <p:nvPr/>
          </p:nvSpPr>
          <p:spPr bwMode="auto">
            <a:xfrm>
              <a:off x="1728" y="25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28600" y="4648200"/>
            <a:ext cx="3276600" cy="1281113"/>
            <a:chOff x="144" y="2928"/>
            <a:chExt cx="2064" cy="807"/>
          </a:xfrm>
        </p:grpSpPr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528" y="302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AutoShape 21"/>
            <p:cNvSpPr>
              <a:spLocks/>
            </p:cNvSpPr>
            <p:nvPr/>
          </p:nvSpPr>
          <p:spPr bwMode="auto">
            <a:xfrm rot="5400000">
              <a:off x="1223" y="2425"/>
              <a:ext cx="239" cy="1726"/>
            </a:xfrm>
            <a:prstGeom prst="rightBrace">
              <a:avLst>
                <a:gd name="adj1" fmla="val 6018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7" name="Text Box 22"/>
            <p:cNvSpPr txBox="1">
              <a:spLocks noChangeArrowheads="1"/>
            </p:cNvSpPr>
            <p:nvPr/>
          </p:nvSpPr>
          <p:spPr bwMode="auto">
            <a:xfrm>
              <a:off x="864" y="35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</a:rPr>
                <a:t>      ? Kg </a:t>
              </a:r>
            </a:p>
          </p:txBody>
        </p:sp>
        <p:sp>
          <p:nvSpPr>
            <p:cNvPr id="12308" name="Line 23"/>
            <p:cNvSpPr>
              <a:spLocks noChangeShapeType="1"/>
            </p:cNvSpPr>
            <p:nvPr/>
          </p:nvSpPr>
          <p:spPr bwMode="auto">
            <a:xfrm>
              <a:off x="528" y="302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Text Box 24"/>
            <p:cNvSpPr txBox="1">
              <a:spLocks noChangeArrowheads="1"/>
            </p:cNvSpPr>
            <p:nvPr/>
          </p:nvSpPr>
          <p:spPr bwMode="auto">
            <a:xfrm>
              <a:off x="864" y="35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</a:rPr>
                <a:t>      ? Kg </a:t>
              </a:r>
            </a:p>
          </p:txBody>
        </p:sp>
        <p:sp>
          <p:nvSpPr>
            <p:cNvPr id="12310" name="AutoShape 25"/>
            <p:cNvSpPr>
              <a:spLocks/>
            </p:cNvSpPr>
            <p:nvPr/>
          </p:nvSpPr>
          <p:spPr bwMode="auto">
            <a:xfrm rot="5400000">
              <a:off x="1223" y="2425"/>
              <a:ext cx="239" cy="1726"/>
            </a:xfrm>
            <a:prstGeom prst="rightBrace">
              <a:avLst>
                <a:gd name="adj1" fmla="val 6018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11" name="Text Box 26"/>
            <p:cNvSpPr txBox="1">
              <a:spLocks noChangeArrowheads="1"/>
            </p:cNvSpPr>
            <p:nvPr/>
          </p:nvSpPr>
          <p:spPr bwMode="auto">
            <a:xfrm>
              <a:off x="864" y="35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</a:rPr>
                <a:t>      ? Kg </a:t>
              </a:r>
            </a:p>
          </p:txBody>
        </p:sp>
        <p:sp>
          <p:nvSpPr>
            <p:cNvPr id="12312" name="Line 27"/>
            <p:cNvSpPr>
              <a:spLocks noChangeShapeType="1"/>
            </p:cNvSpPr>
            <p:nvPr/>
          </p:nvSpPr>
          <p:spPr bwMode="auto">
            <a:xfrm>
              <a:off x="528" y="29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8"/>
            <p:cNvSpPr>
              <a:spLocks noChangeShapeType="1"/>
            </p:cNvSpPr>
            <p:nvPr/>
          </p:nvSpPr>
          <p:spPr bwMode="auto">
            <a:xfrm>
              <a:off x="1728" y="29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9"/>
            <p:cNvSpPr>
              <a:spLocks noChangeShapeType="1"/>
            </p:cNvSpPr>
            <p:nvPr/>
          </p:nvSpPr>
          <p:spPr bwMode="auto">
            <a:xfrm>
              <a:off x="2208" y="29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Rectangle 30"/>
            <p:cNvSpPr>
              <a:spLocks noChangeArrowheads="1"/>
            </p:cNvSpPr>
            <p:nvPr/>
          </p:nvSpPr>
          <p:spPr bwMode="auto">
            <a:xfrm>
              <a:off x="144" y="292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latin typeface="Arial" pitchFamily="34" charset="0"/>
                </a:rPr>
                <a:t>Tiến</a:t>
              </a:r>
            </a:p>
          </p:txBody>
        </p:sp>
      </p:grpSp>
      <p:pic>
        <p:nvPicPr>
          <p:cNvPr id="12303" name="Picture 31" descr="sach l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32" descr="POINS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8496300" y="-38100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animBg="1"/>
      <p:bldP spid="75783" grpId="0"/>
      <p:bldP spid="75784" grpId="0"/>
      <p:bldP spid="75785" grpId="0"/>
      <p:bldP spid="75786" grpId="0"/>
      <p:bldP spid="75787" grpId="0"/>
      <p:bldP spid="75788" grpId="0"/>
      <p:bldP spid="757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</TotalTime>
  <Words>811</Words>
  <Application>Microsoft Office PowerPoint</Application>
  <PresentationFormat>On-screen Show (4:3)</PresentationFormat>
  <Paragraphs>255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.VnTime</vt:lpstr>
      <vt:lpstr>Arial</vt:lpstr>
      <vt:lpstr>Verdana</vt:lpstr>
      <vt:lpstr>Wingdings</vt:lpstr>
      <vt:lpstr>Default Design</vt:lpstr>
      <vt:lpstr>Profile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Thien Minh Co.,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60</cp:revision>
  <dcterms:created xsi:type="dcterms:W3CDTF">2008-10-25T13:32:27Z</dcterms:created>
  <dcterms:modified xsi:type="dcterms:W3CDTF">2016-06-30T03:34:47Z</dcterms:modified>
</cp:coreProperties>
</file>